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1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p:sldMasterIdLst>
    <p:sldMasterId id="2147483648" r:id="rId1"/>
  </p:sldMasterIdLst>
  <p:notesMasterIdLst>
    <p:notesMasterId r:id="rId4"/>
  </p:notesMasterIdLst>
  <p:handoutMasterIdLst>
    <p:handoutMasterId r:id="rId27"/>
  </p:handoutMasterIdLst>
  <p:sldIdLst>
    <p:sldId id="2106" r:id="rId3"/>
    <p:sldId id="2641" r:id="rId5"/>
    <p:sldId id="2645" r:id="rId6"/>
    <p:sldId id="2677" r:id="rId7"/>
    <p:sldId id="2678" r:id="rId8"/>
    <p:sldId id="2522" r:id="rId9"/>
    <p:sldId id="2621" r:id="rId10"/>
    <p:sldId id="2644" r:id="rId11"/>
    <p:sldId id="2679" r:id="rId12"/>
    <p:sldId id="2680" r:id="rId13"/>
    <p:sldId id="2682" r:id="rId14"/>
    <p:sldId id="2681" r:id="rId15"/>
    <p:sldId id="2683" r:id="rId16"/>
    <p:sldId id="2685" r:id="rId17"/>
    <p:sldId id="2686" r:id="rId18"/>
    <p:sldId id="2687" r:id="rId19"/>
    <p:sldId id="2688" r:id="rId20"/>
    <p:sldId id="2689" r:id="rId21"/>
    <p:sldId id="2690" r:id="rId22"/>
    <p:sldId id="2696" r:id="rId23"/>
    <p:sldId id="2692" r:id="rId24"/>
    <p:sldId id="2693" r:id="rId25"/>
    <p:sldId id="2649" r:id="rId26"/>
  </p:sldIdLst>
  <p:sldSz cx="9144000" cy="5715000" type="screen16x10"/>
  <p:notesSz cx="6858000" cy="9144000"/>
  <p:embeddedFontLst>
    <p:embeddedFont>
      <p:font typeface="Franklin Gothic Medium" panose="020B0603020102020204" pitchFamily="34" charset="0"/>
      <p:regular r:id="rId31"/>
      <p:italic r:id="rId32"/>
    </p:embeddedFont>
    <p:embeddedFont>
      <p:font typeface="微软雅黑" panose="020B0503020204020204" pitchFamily="34" charset="-122"/>
      <p:regular r:id="rId33"/>
    </p:embeddedFont>
    <p:embeddedFont>
      <p:font typeface="Impact" panose="020B0806030902050204" pitchFamily="34" charset="0"/>
      <p:regular r:id="rId34"/>
    </p:embeddedFont>
    <p:embeddedFont>
      <p:font typeface="华文行楷" panose="02010800040101010101" pitchFamily="2" charset="-122"/>
      <p:regular r:id="rId35"/>
    </p:embeddedFont>
    <p:embeddedFont>
      <p:font typeface="Calibri" panose="020F0502020204030204" pitchFamily="34" charset="0"/>
      <p:regular r:id="rId36"/>
      <p:bold r:id="rId37"/>
      <p:italic r:id="rId38"/>
      <p:boldItalic r:id="rId39"/>
    </p:embeddedFont>
    <p:embeddedFont>
      <p:font typeface="楷体" panose="02010609060101010101" charset="-122"/>
      <p:regular r:id="rId40"/>
    </p:embeddedFont>
    <p:embeddedFont>
      <p:font typeface="华文新魏" panose="02010800040101010101" pitchFamily="2" charset="-122"/>
      <p:regular r:id="rId41"/>
    </p:embeddedFont>
  </p:embeddedFontLst>
  <p:defaultTex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6600"/>
    <a:srgbClr val="CC3300"/>
    <a:srgbClr val="014F8B"/>
    <a:srgbClr val="0072C6"/>
    <a:srgbClr val="1E9FFD"/>
    <a:srgbClr val="014C83"/>
    <a:srgbClr val="305496"/>
    <a:srgbClr val="014C8D"/>
    <a:srgbClr val="E8EB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2727" autoAdjust="0"/>
    <p:restoredTop sz="87879" autoAdjust="0"/>
  </p:normalViewPr>
  <p:slideViewPr>
    <p:cSldViewPr showGuides="1">
      <p:cViewPr varScale="1">
        <p:scale>
          <a:sx n="107" d="100"/>
          <a:sy n="107" d="100"/>
        </p:scale>
        <p:origin x="-774" y="-78"/>
      </p:cViewPr>
      <p:guideLst>
        <p:guide orient="horz" pos="439"/>
        <p:guide orient="horz" pos="1062"/>
        <p:guide pos="5515"/>
        <p:guide pos="222"/>
      </p:guideLst>
    </p:cSldViewPr>
  </p:slideViewPr>
  <p:outlineViewPr>
    <p:cViewPr>
      <p:scale>
        <a:sx n="33" d="100"/>
        <a:sy n="33" d="100"/>
      </p:scale>
      <p:origin x="0" y="474"/>
    </p:cViewPr>
  </p:outlineViewPr>
  <p:notesTextViewPr>
    <p:cViewPr>
      <p:scale>
        <a:sx n="1" d="1"/>
        <a:sy n="1" d="1"/>
      </p:scale>
      <p:origin x="0" y="0"/>
    </p:cViewPr>
  </p:notesTextViewPr>
  <p:sorterViewPr>
    <p:cViewPr>
      <p:scale>
        <a:sx n="100" d="100"/>
        <a:sy n="100" d="100"/>
      </p:scale>
      <p:origin x="0" y="-7560"/>
    </p:cViewPr>
  </p:sorterViewPr>
  <p:notesViewPr>
    <p:cSldViewPr showGuides="1">
      <p:cViewPr varScale="1">
        <p:scale>
          <a:sx n="52" d="100"/>
          <a:sy n="52" d="100"/>
        </p:scale>
        <p:origin x="-2892" y="-96"/>
      </p:cViewPr>
      <p:guideLst>
        <p:guide orient="horz" pos="2890"/>
        <p:guide pos="2147"/>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1" Type="http://schemas.openxmlformats.org/officeDocument/2006/relationships/font" Target="fonts/font11.fntdata"/><Relationship Id="rId40" Type="http://schemas.openxmlformats.org/officeDocument/2006/relationships/font" Target="fonts/font10.fntdata"/><Relationship Id="rId4" Type="http://schemas.openxmlformats.org/officeDocument/2006/relationships/notesMaster" Target="notesMasters/notesMaster1.xml"/><Relationship Id="rId39" Type="http://schemas.openxmlformats.org/officeDocument/2006/relationships/font" Target="fonts/font9.fntdata"/><Relationship Id="rId38" Type="http://schemas.openxmlformats.org/officeDocument/2006/relationships/font" Target="fonts/font8.fntdata"/><Relationship Id="rId37" Type="http://schemas.openxmlformats.org/officeDocument/2006/relationships/font" Target="fonts/font7.fntdata"/><Relationship Id="rId36" Type="http://schemas.openxmlformats.org/officeDocument/2006/relationships/font" Target="fonts/font6.fntdata"/><Relationship Id="rId35" Type="http://schemas.openxmlformats.org/officeDocument/2006/relationships/font" Target="fonts/font5.fntdata"/><Relationship Id="rId34" Type="http://schemas.openxmlformats.org/officeDocument/2006/relationships/font" Target="fonts/font4.fntdata"/><Relationship Id="rId33" Type="http://schemas.openxmlformats.org/officeDocument/2006/relationships/font" Target="fonts/font3.fntdata"/><Relationship Id="rId32" Type="http://schemas.openxmlformats.org/officeDocument/2006/relationships/font" Target="fonts/font2.fntdata"/><Relationship Id="rId31" Type="http://schemas.openxmlformats.org/officeDocument/2006/relationships/font" Target="fonts/font1.fntdata"/><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handoutMaster" Target="handoutMasters/handoutMaster1.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7A8412FA-C727-4DE7-997A-AD72C3C16DD7}" type="datetimeFigureOut">
              <a:rPr lang="zh-CN" altLang="en-US"/>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6" name="灯片编号占位符 5"/>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lstStyle>
            <a:lvl1pPr algn="r" eaLnBrk="1" hangingPunct="1">
              <a:defRPr sz="1200">
                <a:latin typeface="Calibri" panose="020F0502020204030204" pitchFamily="34" charset="0"/>
              </a:defRPr>
            </a:lvl1pPr>
          </a:lstStyle>
          <a:p>
            <a:pPr>
              <a:defRPr/>
            </a:pPr>
            <a:fld id="{88CDEB09-8045-4744-A2DE-3620A891EC01}" type="slidenum">
              <a:rPr lang="zh-CN" altLang="en-US"/>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122F975F-52CC-4362-8583-5EEAFD87EE63}" type="datetimeFigureOut">
              <a:rPr lang="zh-CN" altLang="en-US"/>
            </a:fld>
            <a:endParaRPr lang="zh-CN" altLang="en-US"/>
          </a:p>
        </p:txBody>
      </p:sp>
      <p:sp>
        <p:nvSpPr>
          <p:cNvPr id="4" name="幻灯片图像占位符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eaLnBrk="1" hangingPunct="1">
              <a:defRPr sz="1200">
                <a:latin typeface="Calibri" panose="020F0502020204030204" pitchFamily="34" charset="0"/>
              </a:defRPr>
            </a:lvl1pPr>
          </a:lstStyle>
          <a:p>
            <a:pPr>
              <a:defRPr/>
            </a:pPr>
            <a:fld id="{523D1C3F-0927-4B99-96AE-BA9F6440A58D}"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53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smtClean="0"/>
          </a:p>
        </p:txBody>
      </p:sp>
      <p:sp>
        <p:nvSpPr>
          <p:cNvPr id="1536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00C52C57-D4E8-4D33-B258-742611169B04}" type="slidenum">
              <a:rPr lang="zh-CN" altLang="en-US" smtClean="0">
                <a:latin typeface="Calibri" panose="020F0502020204030204" pitchFamily="34" charset="0"/>
              </a:rPr>
            </a:fld>
            <a:endParaRPr lang="en-US" altLang="zh-CN" smtClean="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371600" y="1489348"/>
            <a:ext cx="6400800" cy="3209652"/>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smtClean="0"/>
              <a:t>单击此处编辑母版副标题样式</a:t>
            </a:r>
            <a:endParaRPr lang="zh-CN" altLang="en-US" dirty="0"/>
          </a:p>
        </p:txBody>
      </p:sp>
      <p:sp>
        <p:nvSpPr>
          <p:cNvPr id="4" name="日期占位符 3"/>
          <p:cNvSpPr>
            <a:spLocks noGrp="1"/>
          </p:cNvSpPr>
          <p:nvPr>
            <p:ph type="dt" sz="half" idx="10"/>
          </p:nvPr>
        </p:nvSpPr>
        <p:spPr/>
        <p:txBody>
          <a:bodyPr/>
          <a:lstStyle>
            <a:lvl1pPr>
              <a:defRPr/>
            </a:lvl1pPr>
          </a:lstStyle>
          <a:p>
            <a:pPr>
              <a:defRPr/>
            </a:pPr>
            <a:fld id="{21A7451A-7320-4354-B5FB-9642C2F4DD90}"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3B2A6AD0-010F-4873-BD17-68496460D163}" type="slidenum">
              <a:rPr lang="zh-CN" altLang="en-US"/>
            </a:fld>
            <a:endParaRPr lang="zh-CN" altLang="en-US"/>
          </a:p>
        </p:txBody>
      </p:sp>
    </p:spTree>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333500"/>
            <a:ext cx="4038600" cy="377163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333500"/>
            <a:ext cx="4038600" cy="377163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5DD3809F-5824-4C61-9C9A-C51A15515957}"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FA032173-B43E-4DEF-94AF-F041BB063A4A}" type="slidenum">
              <a:rPr lang="zh-CN" altLang="en-US"/>
            </a:fld>
            <a:endParaRPr lang="zh-CN" altLang="en-US"/>
          </a:p>
        </p:txBody>
      </p:sp>
    </p:spTree>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79261"/>
            <a:ext cx="4040188"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1812396"/>
            <a:ext cx="4040188"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6" y="1279261"/>
            <a:ext cx="4041775"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6" y="1812396"/>
            <a:ext cx="4041775"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0A16F7DD-0DC1-4010-8605-AAD8A1806C53}" type="datetimeFigureOut">
              <a:rPr lang="zh-CN" altLang="en-US"/>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C5DCABCA-204B-4431-B3FD-BF78FEF92D56}" type="slidenum">
              <a:rPr lang="zh-CN" altLang="en-US"/>
            </a:fld>
            <a:endParaRPr lang="zh-CN" altLang="en-US"/>
          </a:p>
        </p:txBody>
      </p:sp>
    </p:spTree>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F1AE9053-5FBC-46F7-A035-FD9109E4D157}" type="datetimeFigureOut">
              <a:rPr lang="zh-CN" altLang="en-US"/>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C2F956E1-CE7F-43A8-9BCC-F4F03890643D}" type="slidenum">
              <a:rPr lang="zh-CN" altLang="en-US"/>
            </a:fld>
            <a:endParaRPr lang="zh-CN" altLang="en-US"/>
          </a:p>
        </p:txBody>
      </p:sp>
    </p:spTree>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5136748F-FD68-4C06-AFBD-D6F2C0DBA729}" type="datetimeFigureOut">
              <a:rPr lang="zh-CN" altLang="en-US"/>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23E21AB7-3F54-41C7-8C79-02F700AD968C}" type="slidenum">
              <a:rPr lang="zh-CN" altLang="en-US"/>
            </a:fld>
            <a:endParaRPr lang="zh-CN" altLang="en-US"/>
          </a:p>
        </p:txBody>
      </p:sp>
    </p:spTree>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27542"/>
            <a:ext cx="3008313" cy="968375"/>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27542"/>
            <a:ext cx="5111750" cy="487759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1" y="1195917"/>
            <a:ext cx="3008313" cy="39092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p:cNvSpPr>
          <p:nvPr>
            <p:ph type="dt" sz="half" idx="10"/>
          </p:nvPr>
        </p:nvSpPr>
        <p:spPr/>
        <p:txBody>
          <a:bodyPr/>
          <a:lstStyle>
            <a:lvl1pPr>
              <a:defRPr/>
            </a:lvl1pPr>
          </a:lstStyle>
          <a:p>
            <a:pPr>
              <a:defRPr/>
            </a:pPr>
            <a:fld id="{A4BD2491-8910-476B-9029-D2521997FD07}"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5F728C00-6F6B-40F8-929A-31481C83A06B}" type="slidenum">
              <a:rPr lang="zh-CN" altLang="en-US"/>
            </a:fld>
            <a:endParaRPr lang="zh-CN" altLang="en-US"/>
          </a:p>
        </p:txBody>
      </p:sp>
    </p:spTree>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000500"/>
            <a:ext cx="5486400" cy="472282"/>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510646"/>
            <a:ext cx="5486400" cy="34290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4472782"/>
            <a:ext cx="5486400" cy="6707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p:cNvSpPr>
          <p:nvPr>
            <p:ph type="dt" sz="half" idx="10"/>
          </p:nvPr>
        </p:nvSpPr>
        <p:spPr/>
        <p:txBody>
          <a:bodyPr/>
          <a:lstStyle>
            <a:lvl1pPr>
              <a:defRPr/>
            </a:lvl1pPr>
          </a:lstStyle>
          <a:p>
            <a:pPr>
              <a:defRPr/>
            </a:pPr>
            <a:fld id="{0322C207-EFE0-47EF-A20A-9F52534E0FE9}"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AFA7C6D7-CFF1-442D-AFB0-7E81A9578D5C}" type="slidenum">
              <a:rPr lang="zh-CN" altLang="en-US"/>
            </a:fld>
            <a:endParaRPr lang="zh-CN" altLang="en-US"/>
          </a:p>
        </p:txBody>
      </p:sp>
    </p:spTree>
  </p:cSld>
  <p:clrMapOvr>
    <a:masterClrMapping/>
  </p:clrMapOvr>
  <p:transition spd="slow"/>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DF0F5CB5-F579-48AC-97B8-50CB06A0E3B8}"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FC2ACF8-D21D-4B9D-A1C4-B907DC3459AE}" type="slidenum">
              <a:rPr lang="zh-CN" altLang="en-US"/>
            </a:fld>
            <a:endParaRPr lang="zh-CN" altLang="en-US"/>
          </a:p>
        </p:txBody>
      </p:sp>
    </p:spTree>
  </p:cSld>
  <p:clrMapOvr>
    <a:masterClrMapping/>
  </p:clrMapOvr>
  <p:transition spd="slow"/>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28865"/>
            <a:ext cx="2057400" cy="487627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28865"/>
            <a:ext cx="6019800" cy="4876271"/>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92FA51FD-99EB-4E50-852D-95B8B8E1A241}"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4153A6EB-FEA9-4048-9FAD-AF4443FD77FE}" type="slidenum">
              <a:rPr lang="zh-CN" altLang="en-US"/>
            </a:fld>
            <a:endParaRPr lang="zh-CN" altLang="en-US"/>
          </a:p>
        </p:txBody>
      </p:sp>
    </p:spTree>
  </p:cSld>
  <p:clrMapOvr>
    <a:masterClrMapping/>
  </p:clrMapOvr>
  <p:transition spd="slow"/>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2" name="文本框 1"/>
          <p:cNvSpPr txBox="1"/>
          <p:nvPr userDrawn="1"/>
        </p:nvSpPr>
        <p:spPr>
          <a:xfrm>
            <a:off x="8720138" y="5295900"/>
            <a:ext cx="336550" cy="276225"/>
          </a:xfrm>
          <a:prstGeom prst="rect">
            <a:avLst/>
          </a:prstGeom>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r>
              <a:rPr lang="en-US" altLang="zh-CN" sz="1200" smtClean="0">
                <a:solidFill>
                  <a:srgbClr val="BFBFBF"/>
                </a:solidFill>
                <a:latin typeface="方正黑体简体"/>
              </a:rPr>
              <a:t>03</a:t>
            </a:r>
            <a:endParaRPr lang="zh-CN" altLang="en-US" sz="1200" smtClean="0">
              <a:solidFill>
                <a:srgbClr val="BFBFBF"/>
              </a:solidFill>
              <a:latin typeface="方正黑体简体"/>
            </a:endParaRPr>
          </a:p>
        </p:txBody>
      </p:sp>
      <p:grpSp>
        <p:nvGrpSpPr>
          <p:cNvPr id="3" name="组合 7"/>
          <p:cNvGrpSpPr/>
          <p:nvPr userDrawn="1"/>
        </p:nvGrpSpPr>
        <p:grpSpPr bwMode="auto">
          <a:xfrm>
            <a:off x="8251825" y="215900"/>
            <a:ext cx="703263" cy="334963"/>
            <a:chOff x="8284710" y="161232"/>
            <a:chExt cx="703728" cy="301451"/>
          </a:xfrm>
        </p:grpSpPr>
        <p:grpSp>
          <p:nvGrpSpPr>
            <p:cNvPr id="4" name="组合 8"/>
            <p:cNvGrpSpPr/>
            <p:nvPr/>
          </p:nvGrpSpPr>
          <p:grpSpPr bwMode="auto">
            <a:xfrm>
              <a:off x="8284710" y="161232"/>
              <a:ext cx="301824" cy="301451"/>
              <a:chOff x="4843305" y="331596"/>
              <a:chExt cx="301824" cy="301451"/>
            </a:xfrm>
          </p:grpSpPr>
          <p:sp>
            <p:nvSpPr>
              <p:cNvPr id="8" name="椭圆 7"/>
              <p:cNvSpPr/>
              <p:nvPr/>
            </p:nvSpPr>
            <p:spPr>
              <a:xfrm>
                <a:off x="4843305" y="331596"/>
                <a:ext cx="301824" cy="301451"/>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9" name="等腰三角形 8"/>
              <p:cNvSpPr/>
              <p:nvPr/>
            </p:nvSpPr>
            <p:spPr>
              <a:xfrm rot="16200000">
                <a:off x="4907773" y="415762"/>
                <a:ext cx="144297" cy="13026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5" name="组合 9"/>
            <p:cNvGrpSpPr/>
            <p:nvPr/>
          </p:nvGrpSpPr>
          <p:grpSpPr bwMode="auto">
            <a:xfrm flipH="1">
              <a:off x="8686614" y="161232"/>
              <a:ext cx="301824" cy="301451"/>
              <a:chOff x="4843305" y="331596"/>
              <a:chExt cx="301824" cy="301451"/>
            </a:xfrm>
          </p:grpSpPr>
          <p:sp>
            <p:nvSpPr>
              <p:cNvPr id="6" name="椭圆 5"/>
              <p:cNvSpPr/>
              <p:nvPr/>
            </p:nvSpPr>
            <p:spPr>
              <a:xfrm>
                <a:off x="4843305" y="331596"/>
                <a:ext cx="301824" cy="301451"/>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 name="等腰三角形 6"/>
              <p:cNvSpPr/>
              <p:nvPr/>
            </p:nvSpPr>
            <p:spPr>
              <a:xfrm rot="16200000">
                <a:off x="4907772" y="415762"/>
                <a:ext cx="144297" cy="13026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sp>
        <p:nvSpPr>
          <p:cNvPr id="10" name="文本框 9"/>
          <p:cNvSpPr txBox="1"/>
          <p:nvPr userDrawn="1"/>
        </p:nvSpPr>
        <p:spPr>
          <a:xfrm>
            <a:off x="141288" y="5311775"/>
            <a:ext cx="1703387" cy="247650"/>
          </a:xfrm>
          <a:prstGeom prst="rect">
            <a:avLst/>
          </a:prstGeom>
        </p:spPr>
        <p:txBody>
          <a:bodyPr>
            <a:spAutoFit/>
          </a:bodyPr>
          <a:lstStyle>
            <a:defPPr>
              <a:defRPr lang="zh-CN"/>
            </a:defPPr>
            <a:lvl1pPr>
              <a:defRPr sz="1000" i="1">
                <a:solidFill>
                  <a:schemeClr val="bg1">
                    <a:lumMod val="50000"/>
                  </a:schemeClr>
                </a:solidFill>
                <a:latin typeface="HelveticaNeueLT Pro 67 MdCn" panose="020B0606030502030204" pitchFamily="34" charset="0"/>
                <a:ea typeface="Hiragino Sans GB W3" panose="020B0300000000000000" pitchFamily="34" charset="-122"/>
              </a:defRPr>
            </a:lvl1pPr>
          </a:lstStyle>
          <a:p>
            <a:pPr defTabSz="685800" eaLnBrk="1" fontAlgn="auto" hangingPunct="1">
              <a:spcBef>
                <a:spcPts val="0"/>
              </a:spcBef>
              <a:spcAft>
                <a:spcPts val="0"/>
              </a:spcAft>
              <a:defRPr/>
            </a:pPr>
            <a:r>
              <a:rPr lang="en-US" altLang="zh-CN" i="0" dirty="0" smtClean="0">
                <a:solidFill>
                  <a:schemeClr val="tx1">
                    <a:lumMod val="75000"/>
                    <a:lumOff val="25000"/>
                  </a:schemeClr>
                </a:solidFill>
                <a:latin typeface="冬青黑体简体中文 W3" pitchFamily="34" charset="-122"/>
                <a:ea typeface="冬青黑体简体中文 W3" pitchFamily="34" charset="-122"/>
              </a:rPr>
              <a:t>Cool</a:t>
            </a:r>
            <a:r>
              <a:rPr lang="en-US" altLang="zh-CN" i="0" dirty="0" smtClean="0">
                <a:solidFill>
                  <a:schemeClr val="tx1">
                    <a:lumMod val="75000"/>
                    <a:lumOff val="25000"/>
                  </a:schemeClr>
                </a:solidFill>
                <a:latin typeface="Impact" panose="020B0806030902050204" pitchFamily="34" charset="0"/>
              </a:rPr>
              <a:t> Summer</a:t>
            </a:r>
            <a:r>
              <a:rPr lang="zh-CN" altLang="en-US" i="0" dirty="0" smtClean="0">
                <a:solidFill>
                  <a:schemeClr val="tx1">
                    <a:lumMod val="75000"/>
                    <a:lumOff val="25000"/>
                  </a:schemeClr>
                </a:solidFill>
                <a:latin typeface="Impact" panose="020B0806030902050204" pitchFamily="34" charset="0"/>
              </a:rPr>
              <a:t> </a:t>
            </a:r>
            <a:r>
              <a:rPr lang="en-US" altLang="zh-CN" i="0" dirty="0" smtClean="0">
                <a:solidFill>
                  <a:schemeClr val="tx1">
                    <a:lumMod val="75000"/>
                    <a:lumOff val="25000"/>
                  </a:schemeClr>
                </a:solidFill>
                <a:latin typeface="冬青黑体简体中文 W3" pitchFamily="34" charset="-122"/>
                <a:ea typeface="冬青黑体简体中文 W3" pitchFamily="34" charset="-122"/>
              </a:rPr>
              <a:t>PowerPoint</a:t>
            </a:r>
            <a:endParaRPr lang="zh-CN" altLang="en-US" i="0" dirty="0">
              <a:solidFill>
                <a:schemeClr val="tx1">
                  <a:lumMod val="75000"/>
                  <a:lumOff val="25000"/>
                </a:schemeClr>
              </a:solidFill>
              <a:latin typeface="冬青黑体简体中文 W3" pitchFamily="34" charset="-122"/>
              <a:ea typeface="冬青黑体简体中文 W3" pitchFamily="34" charset="-122"/>
            </a:endParaRPr>
          </a:p>
        </p:txBody>
      </p:sp>
      <p:pic>
        <p:nvPicPr>
          <p:cNvPr id="11" name="图片 15"/>
          <p:cNvPicPr>
            <a:picLocks noChangeAspect="1"/>
          </p:cNvPicPr>
          <p:nvPr userDrawn="1"/>
        </p:nvPicPr>
        <p:blipFill>
          <a:blip r:embed="rId2" cstate="print">
            <a:extLst>
              <a:ext uri="{28A0092B-C50C-407E-A947-70E740481C1C}">
                <a14:useLocalDpi xmlns:a14="http://schemas.microsoft.com/office/drawing/2010/main" val="0"/>
              </a:ext>
            </a:extLst>
          </a:blip>
          <a:srcRect t="47067" b="51962"/>
          <a:stretch>
            <a:fillRect/>
          </a:stretch>
        </p:blipFill>
        <p:spPr bwMode="auto">
          <a:xfrm>
            <a:off x="0" y="5657850"/>
            <a:ext cx="9144000" cy="5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6_标题幻灯片">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solidFill>
                  <a:prstClr val="black">
                    <a:tint val="75000"/>
                  </a:prstClr>
                </a:solidFill>
              </a:defRPr>
            </a:lvl1pPr>
          </a:lstStyle>
          <a:p>
            <a:pPr>
              <a:defRPr/>
            </a:pPr>
            <a:fld id="{49A6DA2D-6ECA-469E-91A4-37969DE76915}" type="datetimeFigureOut">
              <a:rPr lang="zh-CN" altLang="en-US"/>
            </a:fld>
            <a:endParaRPr lang="zh-CN" altLang="en-US"/>
          </a:p>
        </p:txBody>
      </p:sp>
      <p:sp>
        <p:nvSpPr>
          <p:cNvPr id="3" name="页脚占位符 4"/>
          <p:cNvSpPr>
            <a:spLocks noGrp="1"/>
          </p:cNvSpPr>
          <p:nvPr>
            <p:ph type="ftr" sz="quarter" idx="11"/>
          </p:nvPr>
        </p:nvSpPr>
        <p:spPr/>
        <p:txBody>
          <a:bodyPr/>
          <a:lstStyle>
            <a:lvl1pPr>
              <a:defRPr>
                <a:solidFill>
                  <a:prstClr val="black">
                    <a:tint val="75000"/>
                  </a:prstClr>
                </a:solidFill>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CFBFBC66-2EA5-4824-A559-2154F79FA06F}" type="slidenum">
              <a:rPr lang="zh-CN" altLang="en-US"/>
            </a:fld>
            <a:endParaRPr lang="zh-CN" altLang="en-US"/>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正文内容">
    <p:spTree>
      <p:nvGrpSpPr>
        <p:cNvPr id="1" name=""/>
        <p:cNvGrpSpPr/>
        <p:nvPr/>
      </p:nvGrpSpPr>
      <p:grpSpPr>
        <a:xfrm>
          <a:off x="0" y="0"/>
          <a:ext cx="0" cy="0"/>
          <a:chOff x="0" y="0"/>
          <a:chExt cx="0" cy="0"/>
        </a:xfrm>
      </p:grpSpPr>
      <p:sp>
        <p:nvSpPr>
          <p:cNvPr id="4" name="矩形 3"/>
          <p:cNvSpPr/>
          <p:nvPr/>
        </p:nvSpPr>
        <p:spPr>
          <a:xfrm>
            <a:off x="0" y="2209800"/>
            <a:ext cx="9180513" cy="1584325"/>
          </a:xfrm>
          <a:prstGeom prst="rect">
            <a:avLst/>
          </a:prstGeom>
          <a:solidFill>
            <a:srgbClr val="02539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矩形 4"/>
          <p:cNvSpPr/>
          <p:nvPr/>
        </p:nvSpPr>
        <p:spPr bwMode="auto">
          <a:xfrm>
            <a:off x="-1" y="-25399"/>
            <a:ext cx="9144001" cy="794667"/>
          </a:xfrm>
          <a:prstGeom prst="rect">
            <a:avLst/>
          </a:prstGeom>
          <a:gradFill flip="none" rotWithShape="1">
            <a:gsLst>
              <a:gs pos="21000">
                <a:schemeClr val="accent2">
                  <a:lumMod val="75000"/>
                  <a:lumOff val="25000"/>
                </a:schemeClr>
              </a:gs>
              <a:gs pos="86000">
                <a:schemeClr val="tx2"/>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灯片编号占位符 3"/>
          <p:cNvSpPr txBox="1"/>
          <p:nvPr/>
        </p:nvSpPr>
        <p:spPr bwMode="auto">
          <a:xfrm>
            <a:off x="179388" y="5405438"/>
            <a:ext cx="1439862" cy="236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de-DE" altLang="en-US" sz="1200" b="1" smtClean="0">
                <a:solidFill>
                  <a:schemeClr val="bg1"/>
                </a:solidFill>
                <a:latin typeface="微软雅黑" panose="020B0503020204020204" pitchFamily="34" charset="-122"/>
                <a:ea typeface="微软雅黑" panose="020B0503020204020204" pitchFamily="34" charset="-122"/>
              </a:rPr>
              <a:t> </a:t>
            </a:r>
            <a:fld id="{28BAA5D9-154D-4C9C-A49B-97DBAF3586C0}" type="slidenum">
              <a:rPr lang="zh-CN" altLang="en-US" sz="1200" b="1" smtClean="0">
                <a:solidFill>
                  <a:schemeClr val="bg1"/>
                </a:solidFill>
                <a:latin typeface="微软雅黑" panose="020B0503020204020204" pitchFamily="34" charset="-122"/>
                <a:ea typeface="微软雅黑" panose="020B0503020204020204" pitchFamily="34" charset="-122"/>
              </a:rPr>
            </a:fld>
            <a:endParaRPr lang="en-US" altLang="zh-CN" sz="1200" b="1" smtClean="0">
              <a:solidFill>
                <a:schemeClr val="bg1"/>
              </a:solidFill>
              <a:latin typeface="微软雅黑" panose="020B0503020204020204" pitchFamily="34" charset="-122"/>
              <a:ea typeface="微软雅黑" panose="020B0503020204020204" pitchFamily="34" charset="-122"/>
            </a:endParaRPr>
          </a:p>
        </p:txBody>
      </p:sp>
      <p:sp>
        <p:nvSpPr>
          <p:cNvPr id="8" name="灯片编号占位符 3"/>
          <p:cNvSpPr txBox="1"/>
          <p:nvPr/>
        </p:nvSpPr>
        <p:spPr>
          <a:xfrm>
            <a:off x="6973888" y="5357813"/>
            <a:ext cx="2170112" cy="236537"/>
          </a:xfrm>
          <a:prstGeom prst="rect">
            <a:avLst/>
          </a:prstGeom>
        </p:spPr>
        <p:txBody>
          <a:bodyPr/>
          <a:lstStyle>
            <a:defPPr>
              <a:defRPr lang="zh-CN"/>
            </a:defPPr>
            <a:lvl1pPr marL="0" algn="l" defTabSz="914400" rtl="0" eaLnBrk="1" latinLnBrk="0" hangingPunct="1">
              <a:defRPr sz="1200" i="0" kern="1200">
                <a:solidFill>
                  <a:schemeClr val="accent6">
                    <a:lumMod val="50000"/>
                  </a:schemeClr>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defRPr/>
            </a:pPr>
            <a:r>
              <a:rPr lang="zh-CN" altLang="en-US" sz="1600" b="1" dirty="0" smtClean="0">
                <a:solidFill>
                  <a:schemeClr val="bg1"/>
                </a:solidFill>
                <a:latin typeface="华文行楷" panose="02010800040101010101" pitchFamily="2" charset="-122"/>
                <a:ea typeface="华文行楷" panose="02010800040101010101" pitchFamily="2" charset="-122"/>
              </a:rPr>
              <a:t>明德至诚　博学远志</a:t>
            </a:r>
            <a:endParaRPr lang="en-US" sz="1600" b="1" dirty="0">
              <a:solidFill>
                <a:schemeClr val="bg1"/>
              </a:solidFill>
              <a:latin typeface="华文行楷" panose="02010800040101010101" pitchFamily="2" charset="-122"/>
              <a:ea typeface="华文行楷" panose="02010800040101010101" pitchFamily="2" charset="-122"/>
            </a:endParaRPr>
          </a:p>
        </p:txBody>
      </p:sp>
      <p:sp>
        <p:nvSpPr>
          <p:cNvPr id="9" name="灯片编号占位符 3"/>
          <p:cNvSpPr txBox="1"/>
          <p:nvPr/>
        </p:nvSpPr>
        <p:spPr>
          <a:xfrm>
            <a:off x="6938963" y="193675"/>
            <a:ext cx="2170112" cy="238125"/>
          </a:xfrm>
          <a:prstGeom prst="rect">
            <a:avLst/>
          </a:prstGeom>
        </p:spPr>
        <p:txBody>
          <a:bodyPr/>
          <a:lstStyle>
            <a:defPPr>
              <a:defRPr lang="zh-CN"/>
            </a:defPPr>
            <a:lvl1pPr marL="0" algn="l" defTabSz="914400" rtl="0" eaLnBrk="1" latinLnBrk="0" hangingPunct="1">
              <a:defRPr sz="1200" i="0" kern="1200">
                <a:solidFill>
                  <a:schemeClr val="accent6">
                    <a:lumMod val="50000"/>
                  </a:schemeClr>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defRPr/>
            </a:pPr>
            <a:r>
              <a:rPr lang="zh-CN" altLang="en-US" sz="1600" b="1" dirty="0" smtClean="0">
                <a:solidFill>
                  <a:schemeClr val="bg1"/>
                </a:solidFill>
                <a:latin typeface="华文行楷" panose="02010800040101010101" pitchFamily="2" charset="-122"/>
                <a:ea typeface="华文行楷" panose="02010800040101010101" pitchFamily="2" charset="-122"/>
              </a:rPr>
              <a:t>明德至诚　博学远志</a:t>
            </a:r>
            <a:endParaRPr lang="en-US" sz="1600" b="1" dirty="0">
              <a:solidFill>
                <a:schemeClr val="bg1"/>
              </a:solidFill>
              <a:latin typeface="华文行楷" panose="02010800040101010101" pitchFamily="2" charset="-122"/>
              <a:ea typeface="华文行楷" panose="02010800040101010101" pitchFamily="2" charset="-122"/>
            </a:endParaRPr>
          </a:p>
        </p:txBody>
      </p:sp>
      <p:pic>
        <p:nvPicPr>
          <p:cNvPr id="10" name="图片 11"/>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96075" y="214313"/>
            <a:ext cx="288925"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标题 1"/>
          <p:cNvSpPr>
            <a:spLocks noGrp="1"/>
          </p:cNvSpPr>
          <p:nvPr>
            <p:ph type="title"/>
          </p:nvPr>
        </p:nvSpPr>
        <p:spPr>
          <a:xfrm>
            <a:off x="294126" y="0"/>
            <a:ext cx="5832475" cy="769268"/>
          </a:xfrm>
        </p:spPr>
        <p:txBody>
          <a:bodyPr>
            <a:normAutofit/>
          </a:bodyPr>
          <a:lstStyle>
            <a:lvl1pPr algn="l">
              <a:defRPr sz="2800" b="1">
                <a:solidFill>
                  <a:schemeClr val="bg1"/>
                </a:solidFill>
                <a:latin typeface="Times New Roman" panose="02020603050405020304" pitchFamily="18" charset="0"/>
                <a:ea typeface="微软雅黑" panose="020B0503020204020204" pitchFamily="34" charset="-122"/>
                <a:cs typeface="Times New Roman" panose="02020603050405020304" pitchFamily="18" charset="0"/>
              </a:defRPr>
            </a:lvl1pPr>
          </a:lstStyle>
          <a:p>
            <a:endParaRPr lang="zh-CN" altLang="en-US" dirty="0"/>
          </a:p>
        </p:txBody>
      </p:sp>
      <p:sp>
        <p:nvSpPr>
          <p:cNvPr id="3" name="文本占位符 2"/>
          <p:cNvSpPr>
            <a:spLocks noGrp="1"/>
          </p:cNvSpPr>
          <p:nvPr>
            <p:ph type="body" sz="quarter" idx="10"/>
          </p:nvPr>
        </p:nvSpPr>
        <p:spPr>
          <a:xfrm>
            <a:off x="-36512" y="2209155"/>
            <a:ext cx="9141654" cy="1584449"/>
          </a:xfrm>
          <a:noFill/>
        </p:spPr>
        <p:txBody>
          <a:bodyPr anchor="ctr">
            <a:normAutofit/>
          </a:bodyPr>
          <a:lstStyle>
            <a:lvl1pPr marL="0" indent="0" algn="ctr">
              <a:buFontTx/>
              <a:buNone/>
              <a:defRPr sz="4000" b="1">
                <a:solidFill>
                  <a:schemeClr val="bg1"/>
                </a:solidFill>
                <a:effectLst>
                  <a:outerShdw blurRad="38100" dist="38100" dir="2700000" algn="tl">
                    <a:srgbClr val="000000">
                      <a:alpha val="43137"/>
                    </a:srgbClr>
                  </a:outerShdw>
                </a:effectLst>
              </a:defRPr>
            </a:lvl1pPr>
          </a:lstStyle>
          <a:p>
            <a:pPr lvl="0"/>
            <a:r>
              <a:rPr lang="zh-CN" altLang="en-US" dirty="0" smtClean="0"/>
              <a:t>单击此处编辑母版文本样式</a:t>
            </a:r>
            <a:endParaRPr lang="zh-CN" altLang="en-US" dirty="0" smtClean="0"/>
          </a:p>
        </p:txBody>
      </p:sp>
    </p:spTree>
  </p:cSld>
  <p:clrMapOvr>
    <a:masterClrMapping/>
  </p:clrMapOvr>
  <p:transition spd="slow"/>
</p:sldLayout>
</file>

<file path=ppt/slideLayouts/slideLayout20.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081" y="277813"/>
            <a:ext cx="8229838" cy="5397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081" y="1057012"/>
            <a:ext cx="8229838" cy="4261114"/>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noChangeArrowheads="1"/>
          </p:cNvSpPr>
          <p:nvPr>
            <p:ph type="dt" sz="half" idx="10"/>
          </p:nvPr>
        </p:nvSpPr>
        <p:spPr>
          <a:xfrm>
            <a:off x="457200" y="5296959"/>
            <a:ext cx="2133600" cy="304271"/>
          </a:xfrm>
          <a:prstGeom prst="rect">
            <a:avLst/>
          </a:prstGeom>
        </p:spPr>
        <p:txBody>
          <a:bodyPr/>
          <a:lstStyle>
            <a:lvl1pPr>
              <a:defRPr/>
            </a:lvl1pPr>
          </a:lstStyle>
          <a:p>
            <a:pPr>
              <a:defRPr/>
            </a:pPr>
            <a:fld id="{8187DBC0-4EAD-47D3-9132-1BA318206AC1}" type="datetimeFigureOut">
              <a:rPr lang="zh-CN" altLang="en-US"/>
            </a:fld>
            <a:endParaRPr lang="zh-CN" altLang="en-US"/>
          </a:p>
        </p:txBody>
      </p:sp>
      <p:sp>
        <p:nvSpPr>
          <p:cNvPr id="5" name="页脚占位符 4"/>
          <p:cNvSpPr>
            <a:spLocks noGrp="1" noChangeArrowheads="1"/>
          </p:cNvSpPr>
          <p:nvPr>
            <p:ph type="ftr" sz="quarter" idx="11"/>
          </p:nvPr>
        </p:nvSpPr>
        <p:spPr>
          <a:xfrm>
            <a:off x="3124200" y="5296959"/>
            <a:ext cx="2895600" cy="304271"/>
          </a:xfrm>
          <a:prstGeom prst="rect">
            <a:avLst/>
          </a:prstGeom>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xfrm>
            <a:off x="6553200" y="5296959"/>
            <a:ext cx="2133600" cy="304271"/>
          </a:xfrm>
          <a:prstGeom prst="rect">
            <a:avLst/>
          </a:prstGeom>
        </p:spPr>
        <p:txBody>
          <a:bodyPr/>
          <a:lstStyle>
            <a:lvl1pPr>
              <a:defRPr/>
            </a:lvl1pPr>
          </a:lstStyle>
          <a:p>
            <a:pPr>
              <a:defRPr/>
            </a:pPr>
            <a:fld id="{E09A3C71-D9A0-48F4-8185-115FEAB4C823}" type="slidenum">
              <a:rPr lang="zh-CN" altLang="en-US"/>
            </a:fld>
            <a:endParaRPr lang="zh-CN" altLang="en-US"/>
          </a:p>
        </p:txBody>
      </p:sp>
    </p:spTree>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正文内容">
    <p:spTree>
      <p:nvGrpSpPr>
        <p:cNvPr id="1" name=""/>
        <p:cNvGrpSpPr/>
        <p:nvPr/>
      </p:nvGrpSpPr>
      <p:grpSpPr>
        <a:xfrm>
          <a:off x="0" y="0"/>
          <a:ext cx="0" cy="0"/>
          <a:chOff x="0" y="0"/>
          <a:chExt cx="0" cy="0"/>
        </a:xfrm>
      </p:grpSpPr>
      <p:sp>
        <p:nvSpPr>
          <p:cNvPr id="4" name="矩形 3"/>
          <p:cNvSpPr/>
          <p:nvPr/>
        </p:nvSpPr>
        <p:spPr bwMode="auto">
          <a:xfrm>
            <a:off x="0" y="5333687"/>
            <a:ext cx="9144001" cy="381312"/>
          </a:xfrm>
          <a:prstGeom prst="rect">
            <a:avLst/>
          </a:prstGeom>
          <a:gradFill>
            <a:gsLst>
              <a:gs pos="80000">
                <a:srgbClr val="026DCE">
                  <a:alpha val="69804"/>
                </a:srgbClr>
              </a:gs>
              <a:gs pos="26000">
                <a:srgbClr val="014C83"/>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矩形 4"/>
          <p:cNvSpPr/>
          <p:nvPr/>
        </p:nvSpPr>
        <p:spPr bwMode="auto">
          <a:xfrm>
            <a:off x="-1" y="-25399"/>
            <a:ext cx="9144001" cy="794667"/>
          </a:xfrm>
          <a:prstGeom prst="rect">
            <a:avLst/>
          </a:prstGeom>
          <a:gradFill flip="none" rotWithShape="1">
            <a:gsLst>
              <a:gs pos="21000">
                <a:schemeClr val="accent2">
                  <a:lumMod val="75000"/>
                  <a:lumOff val="25000"/>
                </a:schemeClr>
              </a:gs>
              <a:gs pos="86000">
                <a:schemeClr val="tx2"/>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灯片编号占位符 3"/>
          <p:cNvSpPr txBox="1"/>
          <p:nvPr/>
        </p:nvSpPr>
        <p:spPr bwMode="auto">
          <a:xfrm>
            <a:off x="179388" y="5405438"/>
            <a:ext cx="1439862" cy="236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fld id="{A537CE06-E136-4E35-8A86-D368523AD6B7}" type="slidenum">
              <a:rPr lang="zh-CN" altLang="en-US" sz="1200" b="1" smtClean="0">
                <a:solidFill>
                  <a:schemeClr val="bg1"/>
                </a:solidFill>
                <a:latin typeface="微软雅黑" panose="020B0503020204020204" pitchFamily="34" charset="-122"/>
                <a:ea typeface="微软雅黑" panose="020B0503020204020204" pitchFamily="34" charset="-122"/>
              </a:rPr>
            </a:fld>
            <a:r>
              <a:rPr lang="de-DE" altLang="en-US" sz="1200" b="1" dirty="0" smtClean="0">
                <a:solidFill>
                  <a:schemeClr val="bg1"/>
                </a:solidFill>
                <a:latin typeface="微软雅黑" panose="020B0503020204020204" pitchFamily="34" charset="-122"/>
                <a:ea typeface="微软雅黑" panose="020B0503020204020204" pitchFamily="34" charset="-122"/>
              </a:rPr>
              <a:t> </a:t>
            </a:r>
            <a:endParaRPr lang="en-US" altLang="zh-CN" sz="1200" b="1" dirty="0" smtClean="0">
              <a:solidFill>
                <a:schemeClr val="bg1"/>
              </a:solidFill>
              <a:latin typeface="微软雅黑" panose="020B0503020204020204" pitchFamily="34" charset="-122"/>
              <a:ea typeface="微软雅黑" panose="020B0503020204020204" pitchFamily="34" charset="-122"/>
            </a:endParaRPr>
          </a:p>
        </p:txBody>
      </p:sp>
      <p:sp>
        <p:nvSpPr>
          <p:cNvPr id="9" name="灯片编号占位符 3"/>
          <p:cNvSpPr txBox="1"/>
          <p:nvPr/>
        </p:nvSpPr>
        <p:spPr>
          <a:xfrm>
            <a:off x="6938963" y="193675"/>
            <a:ext cx="2170112" cy="238125"/>
          </a:xfrm>
          <a:prstGeom prst="rect">
            <a:avLst/>
          </a:prstGeom>
        </p:spPr>
        <p:txBody>
          <a:bodyPr/>
          <a:lstStyle>
            <a:defPPr>
              <a:defRPr lang="zh-CN"/>
            </a:defPPr>
            <a:lvl1pPr marL="0" algn="l" defTabSz="914400" rtl="0" eaLnBrk="1" latinLnBrk="0" hangingPunct="1">
              <a:defRPr sz="1200" i="0" kern="1200">
                <a:solidFill>
                  <a:schemeClr val="accent6">
                    <a:lumMod val="50000"/>
                  </a:schemeClr>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defRPr/>
            </a:pPr>
            <a:r>
              <a:rPr lang="zh-CN" altLang="en-US" sz="1600" b="1" dirty="0" smtClean="0">
                <a:solidFill>
                  <a:schemeClr val="bg1"/>
                </a:solidFill>
                <a:latin typeface="华文行楷" panose="02010800040101010101" pitchFamily="2" charset="-122"/>
                <a:ea typeface="华文行楷" panose="02010800040101010101" pitchFamily="2" charset="-122"/>
              </a:rPr>
              <a:t>明德至诚　博学远志</a:t>
            </a:r>
            <a:endParaRPr lang="en-US" sz="1600" b="1" dirty="0">
              <a:solidFill>
                <a:schemeClr val="bg1"/>
              </a:solidFill>
              <a:latin typeface="华文行楷" panose="02010800040101010101" pitchFamily="2" charset="-122"/>
              <a:ea typeface="华文行楷" panose="02010800040101010101" pitchFamily="2" charset="-122"/>
            </a:endParaRPr>
          </a:p>
        </p:txBody>
      </p:sp>
      <p:pic>
        <p:nvPicPr>
          <p:cNvPr id="10" name="图片 10"/>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96075" y="214313"/>
            <a:ext cx="288925"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标题 1"/>
          <p:cNvSpPr>
            <a:spLocks noGrp="1"/>
          </p:cNvSpPr>
          <p:nvPr>
            <p:ph type="title"/>
          </p:nvPr>
        </p:nvSpPr>
        <p:spPr>
          <a:xfrm>
            <a:off x="294126" y="0"/>
            <a:ext cx="5832475" cy="769268"/>
          </a:xfrm>
        </p:spPr>
        <p:txBody>
          <a:bodyPr>
            <a:normAutofit/>
          </a:bodyPr>
          <a:lstStyle>
            <a:lvl1pPr algn="l">
              <a:defRPr sz="2800" b="1">
                <a:solidFill>
                  <a:schemeClr val="bg1"/>
                </a:solidFill>
                <a:latin typeface="Times New Roman" panose="02020603050405020304" pitchFamily="18" charset="0"/>
                <a:ea typeface="微软雅黑" panose="020B0503020204020204" pitchFamily="34" charset="-122"/>
                <a:cs typeface="Times New Roman" panose="02020603050405020304" pitchFamily="18" charset="0"/>
              </a:defRPr>
            </a:lvl1pPr>
          </a:lstStyle>
          <a:p>
            <a:endParaRPr lang="zh-CN" altLang="en-US" dirty="0"/>
          </a:p>
        </p:txBody>
      </p:sp>
      <p:sp>
        <p:nvSpPr>
          <p:cNvPr id="8" name="副标题 2"/>
          <p:cNvSpPr>
            <a:spLocks noGrp="1"/>
          </p:cNvSpPr>
          <p:nvPr>
            <p:ph type="subTitle" idx="1"/>
          </p:nvPr>
        </p:nvSpPr>
        <p:spPr>
          <a:xfrm>
            <a:off x="323528" y="1489348"/>
            <a:ext cx="8429684" cy="3714776"/>
          </a:xfrm>
        </p:spPr>
        <p:txBody>
          <a:bodyPr>
            <a:normAutofit/>
          </a:bodyPr>
          <a:lstStyle>
            <a:lvl1pPr marL="0" indent="0" algn="l" defTabSz="914400" rtl="0" eaLnBrk="1" latinLnBrk="0" hangingPunct="1">
              <a:spcBef>
                <a:spcPct val="20000"/>
              </a:spcBef>
              <a:buFont typeface="Wingdings" panose="05000000000000000000" pitchFamily="2" charset="2"/>
              <a:buNone/>
              <a:defRPr lang="zh-CN" altLang="en-US" sz="2800" b="1" kern="1200" dirty="0" smtClean="0">
                <a:solidFill>
                  <a:schemeClr val="tx1"/>
                </a:solidFill>
                <a:latin typeface="+mn-lt"/>
                <a:ea typeface="+mn-ea"/>
                <a:cs typeface="+mn-cs"/>
              </a:defRPr>
            </a:lvl1pPr>
            <a:lvl2pPr marL="457200" indent="0" algn="l" defTabSz="914400" rtl="0" eaLnBrk="1" latinLnBrk="0" hangingPunct="1">
              <a:spcBef>
                <a:spcPct val="20000"/>
              </a:spcBef>
              <a:buFont typeface="Wingdings" panose="05000000000000000000" pitchFamily="2" charset="2"/>
              <a:buChar char="l"/>
              <a:defRPr lang="zh-CN" altLang="en-US" sz="2600" b="1" kern="1200" dirty="0" smtClean="0">
                <a:solidFill>
                  <a:schemeClr val="accent1">
                    <a:lumMod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Char char="•"/>
              <a:defRPr lang="zh-CN" altLang="en-US" sz="2400" b="1" kern="1200" dirty="0" smtClean="0">
                <a:solidFill>
                  <a:schemeClr val="accent1">
                    <a:lumMod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Char char="•"/>
              <a:defRPr lang="zh-CN" altLang="en-US" sz="2000" b="1" kern="1200" dirty="0" smtClean="0">
                <a:solidFill>
                  <a:schemeClr val="accent1">
                    <a:lumMod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Char char="•"/>
              <a:defRPr lang="zh-CN" altLang="en-US" sz="1800" b="1" kern="1200" dirty="0">
                <a:solidFill>
                  <a:schemeClr val="accent1">
                    <a:lumMod val="75000"/>
                  </a:schemeClr>
                </a:solidFill>
                <a:latin typeface="+mn-lt"/>
                <a:ea typeface="+mn-ea"/>
                <a:cs typeface="+mn-cs"/>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zh-CN" altLang="en-US" dirty="0" smtClean="0"/>
              <a:t>单击此处编辑母版副标题样式</a:t>
            </a:r>
            <a:endParaRPr lang="zh-CN" altLang="en-US" dirty="0"/>
          </a:p>
        </p:txBody>
      </p:sp>
    </p:spTree>
  </p:cSld>
  <p:clrMapOvr>
    <a:masterClrMapping/>
  </p:clrMapOvr>
  <p:transition spd="slow"/>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正文内容">
    <p:spTree>
      <p:nvGrpSpPr>
        <p:cNvPr id="1" name=""/>
        <p:cNvGrpSpPr/>
        <p:nvPr/>
      </p:nvGrpSpPr>
      <p:grpSpPr>
        <a:xfrm>
          <a:off x="0" y="0"/>
          <a:ext cx="0" cy="0"/>
          <a:chOff x="0" y="0"/>
          <a:chExt cx="0" cy="0"/>
        </a:xfrm>
      </p:grpSpPr>
      <p:sp>
        <p:nvSpPr>
          <p:cNvPr id="4" name="矩形 3"/>
          <p:cNvSpPr/>
          <p:nvPr/>
        </p:nvSpPr>
        <p:spPr bwMode="auto">
          <a:xfrm>
            <a:off x="-1" y="-25399"/>
            <a:ext cx="9144001" cy="794667"/>
          </a:xfrm>
          <a:prstGeom prst="rect">
            <a:avLst/>
          </a:prstGeom>
          <a:gradFill flip="none" rotWithShape="1">
            <a:gsLst>
              <a:gs pos="21000">
                <a:schemeClr val="accent2">
                  <a:lumMod val="75000"/>
                  <a:lumOff val="25000"/>
                </a:schemeClr>
              </a:gs>
              <a:gs pos="86000">
                <a:schemeClr val="tx2"/>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灯片编号占位符 3"/>
          <p:cNvSpPr txBox="1"/>
          <p:nvPr/>
        </p:nvSpPr>
        <p:spPr>
          <a:xfrm>
            <a:off x="6938963" y="193675"/>
            <a:ext cx="2170112" cy="238125"/>
          </a:xfrm>
          <a:prstGeom prst="rect">
            <a:avLst/>
          </a:prstGeom>
        </p:spPr>
        <p:txBody>
          <a:bodyPr/>
          <a:lstStyle>
            <a:defPPr>
              <a:defRPr lang="zh-CN"/>
            </a:defPPr>
            <a:lvl1pPr marL="0" algn="l" defTabSz="914400" rtl="0" eaLnBrk="1" latinLnBrk="0" hangingPunct="1">
              <a:defRPr sz="1200" i="0" kern="1200">
                <a:solidFill>
                  <a:schemeClr val="accent6">
                    <a:lumMod val="50000"/>
                  </a:schemeClr>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defRPr/>
            </a:pPr>
            <a:r>
              <a:rPr lang="zh-CN" altLang="en-US" sz="1600" b="1" dirty="0" smtClean="0">
                <a:solidFill>
                  <a:schemeClr val="bg1"/>
                </a:solidFill>
                <a:latin typeface="华文行楷" panose="02010800040101010101" pitchFamily="2" charset="-122"/>
                <a:ea typeface="华文行楷" panose="02010800040101010101" pitchFamily="2" charset="-122"/>
              </a:rPr>
              <a:t>明德至诚　博学远志</a:t>
            </a:r>
            <a:endParaRPr lang="en-US" sz="1600" b="1" dirty="0">
              <a:solidFill>
                <a:schemeClr val="bg1"/>
              </a:solidFill>
              <a:latin typeface="华文行楷" panose="02010800040101010101" pitchFamily="2" charset="-122"/>
              <a:ea typeface="华文行楷" panose="02010800040101010101" pitchFamily="2" charset="-122"/>
            </a:endParaRPr>
          </a:p>
        </p:txBody>
      </p:sp>
      <p:pic>
        <p:nvPicPr>
          <p:cNvPr id="6" name="图片 10"/>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96075" y="214313"/>
            <a:ext cx="288925"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标题 1"/>
          <p:cNvSpPr>
            <a:spLocks noGrp="1"/>
          </p:cNvSpPr>
          <p:nvPr>
            <p:ph type="title"/>
          </p:nvPr>
        </p:nvSpPr>
        <p:spPr>
          <a:xfrm>
            <a:off x="294126" y="0"/>
            <a:ext cx="5832475" cy="769268"/>
          </a:xfrm>
        </p:spPr>
        <p:txBody>
          <a:bodyPr>
            <a:normAutofit/>
          </a:bodyPr>
          <a:lstStyle>
            <a:lvl1pPr algn="l">
              <a:defRPr sz="2800" b="1">
                <a:solidFill>
                  <a:schemeClr val="bg1"/>
                </a:solidFill>
                <a:latin typeface="Times New Roman" panose="02020603050405020304" pitchFamily="18" charset="0"/>
                <a:ea typeface="微软雅黑" panose="020B0503020204020204" pitchFamily="34" charset="-122"/>
                <a:cs typeface="Times New Roman" panose="02020603050405020304" pitchFamily="18" charset="0"/>
              </a:defRPr>
            </a:lvl1pPr>
          </a:lstStyle>
          <a:p>
            <a:endParaRPr lang="zh-CN" altLang="en-US" dirty="0"/>
          </a:p>
        </p:txBody>
      </p:sp>
      <p:sp>
        <p:nvSpPr>
          <p:cNvPr id="8" name="副标题 2"/>
          <p:cNvSpPr>
            <a:spLocks noGrp="1"/>
          </p:cNvSpPr>
          <p:nvPr>
            <p:ph type="subTitle" idx="1"/>
          </p:nvPr>
        </p:nvSpPr>
        <p:spPr>
          <a:xfrm>
            <a:off x="323528" y="1489348"/>
            <a:ext cx="8429684" cy="3714776"/>
          </a:xfrm>
        </p:spPr>
        <p:txBody>
          <a:bodyPr>
            <a:normAutofit/>
          </a:bodyPr>
          <a:lstStyle>
            <a:lvl1pPr marL="0" indent="0" algn="l" defTabSz="914400" rtl="0" eaLnBrk="1" latinLnBrk="0" hangingPunct="1">
              <a:spcBef>
                <a:spcPct val="20000"/>
              </a:spcBef>
              <a:buFont typeface="Wingdings" panose="05000000000000000000" pitchFamily="2" charset="2"/>
              <a:buNone/>
              <a:defRPr lang="zh-CN" altLang="en-US" sz="2800" b="1" kern="1200" dirty="0" smtClean="0">
                <a:solidFill>
                  <a:schemeClr val="tx1"/>
                </a:solidFill>
                <a:latin typeface="+mn-lt"/>
                <a:ea typeface="+mn-ea"/>
                <a:cs typeface="+mn-cs"/>
              </a:defRPr>
            </a:lvl1pPr>
            <a:lvl2pPr marL="457200" indent="0" algn="l" defTabSz="914400" rtl="0" eaLnBrk="1" latinLnBrk="0" hangingPunct="1">
              <a:spcBef>
                <a:spcPct val="20000"/>
              </a:spcBef>
              <a:buFont typeface="Wingdings" panose="05000000000000000000" pitchFamily="2" charset="2"/>
              <a:buChar char="l"/>
              <a:defRPr lang="zh-CN" altLang="en-US" sz="2600" b="1" kern="1200" dirty="0" smtClean="0">
                <a:solidFill>
                  <a:schemeClr val="accent1">
                    <a:lumMod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Char char="•"/>
              <a:defRPr lang="zh-CN" altLang="en-US" sz="2400" b="1" kern="1200" dirty="0" smtClean="0">
                <a:solidFill>
                  <a:schemeClr val="accent1">
                    <a:lumMod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Char char="•"/>
              <a:defRPr lang="zh-CN" altLang="en-US" sz="2000" b="1" kern="1200" dirty="0" smtClean="0">
                <a:solidFill>
                  <a:schemeClr val="accent1">
                    <a:lumMod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Char char="•"/>
              <a:defRPr lang="zh-CN" altLang="en-US" sz="1800" b="1" kern="1200" dirty="0">
                <a:solidFill>
                  <a:schemeClr val="accent1">
                    <a:lumMod val="75000"/>
                  </a:schemeClr>
                </a:solidFill>
                <a:latin typeface="+mn-lt"/>
                <a:ea typeface="+mn-ea"/>
                <a:cs typeface="+mn-cs"/>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zh-CN" altLang="en-US" smtClean="0"/>
              <a:t>单击此处编辑母版副标题样式</a:t>
            </a:r>
            <a:endParaRPr lang="zh-CN" altLang="en-US" dirty="0"/>
          </a:p>
        </p:txBody>
      </p:sp>
    </p:spTree>
  </p:cSld>
  <p:clrMapOvr>
    <a:masterClrMapping/>
  </p:clrMapOvr>
  <p:transition spd="slow"/>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空白内容">
    <p:spTree>
      <p:nvGrpSpPr>
        <p:cNvPr id="1" name=""/>
        <p:cNvGrpSpPr/>
        <p:nvPr/>
      </p:nvGrpSpPr>
      <p:grpSpPr>
        <a:xfrm>
          <a:off x="0" y="0"/>
          <a:ext cx="0" cy="0"/>
          <a:chOff x="0" y="0"/>
          <a:chExt cx="0" cy="0"/>
        </a:xfrm>
      </p:grpSpPr>
      <p:sp>
        <p:nvSpPr>
          <p:cNvPr id="3" name="矩形 2"/>
          <p:cNvSpPr/>
          <p:nvPr/>
        </p:nvSpPr>
        <p:spPr bwMode="auto">
          <a:xfrm>
            <a:off x="-1" y="5333687"/>
            <a:ext cx="9144003" cy="381312"/>
          </a:xfrm>
          <a:prstGeom prst="rect">
            <a:avLst/>
          </a:prstGeom>
          <a:gradFill>
            <a:gsLst>
              <a:gs pos="80000">
                <a:srgbClr val="026DCE">
                  <a:alpha val="70000"/>
                </a:srgbClr>
              </a:gs>
              <a:gs pos="26000">
                <a:srgbClr val="014C83"/>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 name="矩形 3"/>
          <p:cNvSpPr/>
          <p:nvPr/>
        </p:nvSpPr>
        <p:spPr bwMode="auto">
          <a:xfrm>
            <a:off x="-1" y="-25399"/>
            <a:ext cx="9144001" cy="794667"/>
          </a:xfrm>
          <a:prstGeom prst="rect">
            <a:avLst/>
          </a:prstGeom>
          <a:gradFill flip="none" rotWithShape="1">
            <a:gsLst>
              <a:gs pos="21000">
                <a:schemeClr val="accent2">
                  <a:lumMod val="75000"/>
                  <a:lumOff val="25000"/>
                </a:schemeClr>
              </a:gs>
              <a:gs pos="86000">
                <a:schemeClr val="tx2"/>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灯片编号占位符 3"/>
          <p:cNvSpPr txBox="1"/>
          <p:nvPr/>
        </p:nvSpPr>
        <p:spPr bwMode="auto">
          <a:xfrm>
            <a:off x="179388" y="5405438"/>
            <a:ext cx="1439862" cy="236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de-DE" altLang="en-US" sz="1200" b="1" smtClean="0">
                <a:solidFill>
                  <a:schemeClr val="bg1"/>
                </a:solidFill>
                <a:latin typeface="微软雅黑" panose="020B0503020204020204" pitchFamily="34" charset="-122"/>
                <a:ea typeface="微软雅黑" panose="020B0503020204020204" pitchFamily="34" charset="-122"/>
              </a:rPr>
              <a:t> </a:t>
            </a:r>
            <a:fld id="{4626691A-1A5D-475B-863E-0D6DB2F6CE07}" type="slidenum">
              <a:rPr lang="zh-CN" altLang="en-US" sz="1200" b="1" smtClean="0">
                <a:solidFill>
                  <a:schemeClr val="bg1"/>
                </a:solidFill>
                <a:latin typeface="微软雅黑" panose="020B0503020204020204" pitchFamily="34" charset="-122"/>
                <a:ea typeface="微软雅黑" panose="020B0503020204020204" pitchFamily="34" charset="-122"/>
              </a:rPr>
            </a:fld>
            <a:endParaRPr lang="en-US" altLang="zh-CN" sz="1200" b="1" smtClean="0">
              <a:solidFill>
                <a:schemeClr val="bg1"/>
              </a:solidFill>
              <a:latin typeface="微软雅黑" panose="020B0503020204020204" pitchFamily="34" charset="-122"/>
              <a:ea typeface="微软雅黑" panose="020B0503020204020204" pitchFamily="34" charset="-122"/>
            </a:endParaRPr>
          </a:p>
        </p:txBody>
      </p:sp>
      <p:sp>
        <p:nvSpPr>
          <p:cNvPr id="6" name="灯片编号占位符 3"/>
          <p:cNvSpPr txBox="1"/>
          <p:nvPr/>
        </p:nvSpPr>
        <p:spPr>
          <a:xfrm>
            <a:off x="6938963" y="193675"/>
            <a:ext cx="2170112" cy="238125"/>
          </a:xfrm>
          <a:prstGeom prst="rect">
            <a:avLst/>
          </a:prstGeom>
        </p:spPr>
        <p:txBody>
          <a:bodyPr/>
          <a:lstStyle>
            <a:defPPr>
              <a:defRPr lang="zh-CN"/>
            </a:defPPr>
            <a:lvl1pPr marL="0" algn="l" defTabSz="914400" rtl="0" eaLnBrk="1" latinLnBrk="0" hangingPunct="1">
              <a:defRPr sz="1200" i="0" kern="1200">
                <a:solidFill>
                  <a:schemeClr val="accent6">
                    <a:lumMod val="50000"/>
                  </a:schemeClr>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defRPr/>
            </a:pPr>
            <a:r>
              <a:rPr lang="zh-CN" altLang="en-US" sz="1600" b="1" dirty="0" smtClean="0">
                <a:solidFill>
                  <a:schemeClr val="bg1"/>
                </a:solidFill>
                <a:latin typeface="华文行楷" panose="02010800040101010101" pitchFamily="2" charset="-122"/>
                <a:ea typeface="华文行楷" panose="02010800040101010101" pitchFamily="2" charset="-122"/>
              </a:rPr>
              <a:t>明德至诚　博学远志</a:t>
            </a:r>
            <a:endParaRPr lang="en-US" sz="1600" b="1" dirty="0">
              <a:solidFill>
                <a:schemeClr val="bg1"/>
              </a:solidFill>
              <a:latin typeface="华文行楷" panose="02010800040101010101" pitchFamily="2" charset="-122"/>
              <a:ea typeface="华文行楷" panose="02010800040101010101" pitchFamily="2" charset="-122"/>
            </a:endParaRPr>
          </a:p>
        </p:txBody>
      </p:sp>
      <p:pic>
        <p:nvPicPr>
          <p:cNvPr id="8" name="图片 10"/>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96075" y="214313"/>
            <a:ext cx="288925"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标题 1"/>
          <p:cNvSpPr>
            <a:spLocks noGrp="1"/>
          </p:cNvSpPr>
          <p:nvPr>
            <p:ph type="title"/>
          </p:nvPr>
        </p:nvSpPr>
        <p:spPr>
          <a:xfrm>
            <a:off x="294126" y="71418"/>
            <a:ext cx="5832475" cy="647700"/>
          </a:xfrm>
        </p:spPr>
        <p:txBody>
          <a:bodyPr>
            <a:normAutofit/>
          </a:bodyPr>
          <a:lstStyle>
            <a:lvl1pPr algn="l">
              <a:defRPr sz="2800" b="1">
                <a:solidFill>
                  <a:schemeClr val="bg1"/>
                </a:solidFill>
                <a:latin typeface="Times New Roman" panose="02020603050405020304" pitchFamily="18" charset="0"/>
                <a:ea typeface="微软雅黑" panose="020B0503020204020204" pitchFamily="34" charset="-122"/>
                <a:cs typeface="Times New Roman" panose="02020603050405020304" pitchFamily="18" charset="0"/>
              </a:defRPr>
            </a:lvl1pPr>
          </a:lstStyle>
          <a:p>
            <a:endParaRPr lang="zh-CN" altLang="en-US" dirty="0"/>
          </a:p>
        </p:txBody>
      </p:sp>
    </p:spTree>
  </p:cSld>
  <p:clrMapOvr>
    <a:masterClrMapping/>
  </p:clrMapOvr>
  <p:transition spd="slow"/>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页码">
    <p:spTree>
      <p:nvGrpSpPr>
        <p:cNvPr id="1" name=""/>
        <p:cNvGrpSpPr/>
        <p:nvPr/>
      </p:nvGrpSpPr>
      <p:grpSpPr>
        <a:xfrm>
          <a:off x="0" y="0"/>
          <a:ext cx="0" cy="0"/>
          <a:chOff x="0" y="0"/>
          <a:chExt cx="0" cy="0"/>
        </a:xfrm>
      </p:grpSpPr>
      <p:sp>
        <p:nvSpPr>
          <p:cNvPr id="2" name="矩形 1"/>
          <p:cNvSpPr/>
          <p:nvPr/>
        </p:nvSpPr>
        <p:spPr bwMode="auto">
          <a:xfrm>
            <a:off x="0" y="5333687"/>
            <a:ext cx="9144001" cy="381312"/>
          </a:xfrm>
          <a:prstGeom prst="rect">
            <a:avLst/>
          </a:prstGeom>
          <a:gradFill>
            <a:gsLst>
              <a:gs pos="80000">
                <a:srgbClr val="026DCE">
                  <a:alpha val="70000"/>
                </a:srgbClr>
              </a:gs>
              <a:gs pos="26000">
                <a:schemeClr val="tx2"/>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 name="灯片编号占位符 3"/>
          <p:cNvSpPr txBox="1"/>
          <p:nvPr/>
        </p:nvSpPr>
        <p:spPr bwMode="auto">
          <a:xfrm>
            <a:off x="179388" y="5405438"/>
            <a:ext cx="1439862" cy="236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de-DE" altLang="en-US" sz="1200" b="1" smtClean="0">
                <a:solidFill>
                  <a:schemeClr val="bg1"/>
                </a:solidFill>
                <a:latin typeface="微软雅黑" panose="020B0503020204020204" pitchFamily="34" charset="-122"/>
                <a:ea typeface="微软雅黑" panose="020B0503020204020204" pitchFamily="34" charset="-122"/>
              </a:rPr>
              <a:t> </a:t>
            </a:r>
            <a:fld id="{3C7A4A69-BA1A-415C-ABB4-5ADAB40BA1E4}" type="slidenum">
              <a:rPr lang="zh-CN" altLang="en-US" sz="1200" b="1" smtClean="0">
                <a:solidFill>
                  <a:schemeClr val="bg1"/>
                </a:solidFill>
                <a:latin typeface="微软雅黑" panose="020B0503020204020204" pitchFamily="34" charset="-122"/>
                <a:ea typeface="微软雅黑" panose="020B0503020204020204" pitchFamily="34" charset="-122"/>
              </a:rPr>
            </a:fld>
            <a:endParaRPr lang="en-US" altLang="zh-CN" sz="1200" b="1" smtClean="0">
              <a:solidFill>
                <a:schemeClr val="bg1"/>
              </a:solidFill>
              <a:latin typeface="微软雅黑" panose="020B0503020204020204" pitchFamily="34" charset="-122"/>
              <a:ea typeface="微软雅黑" panose="020B0503020204020204" pitchFamily="34" charset="-122"/>
            </a:endParaRPr>
          </a:p>
        </p:txBody>
      </p:sp>
      <p:sp>
        <p:nvSpPr>
          <p:cNvPr id="4" name="灯片编号占位符 3"/>
          <p:cNvSpPr txBox="1"/>
          <p:nvPr userDrawn="1"/>
        </p:nvSpPr>
        <p:spPr>
          <a:xfrm>
            <a:off x="6804025" y="5365750"/>
            <a:ext cx="2170113" cy="238125"/>
          </a:xfrm>
          <a:prstGeom prst="rect">
            <a:avLst/>
          </a:prstGeom>
        </p:spPr>
        <p:txBody>
          <a:bodyPr/>
          <a:lstStyle>
            <a:defPPr>
              <a:defRPr lang="zh-CN"/>
            </a:defPPr>
            <a:lvl1pPr marL="0" algn="l" defTabSz="914400" rtl="0" eaLnBrk="1" latinLnBrk="0" hangingPunct="1">
              <a:defRPr sz="1200" i="0" kern="1200">
                <a:solidFill>
                  <a:schemeClr val="accent6">
                    <a:lumMod val="50000"/>
                  </a:schemeClr>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defRPr/>
            </a:pPr>
            <a:r>
              <a:rPr lang="zh-CN" altLang="en-US" sz="1600" b="1" dirty="0" smtClean="0">
                <a:solidFill>
                  <a:schemeClr val="bg1"/>
                </a:solidFill>
                <a:latin typeface="华文行楷" panose="02010800040101010101" pitchFamily="2" charset="-122"/>
                <a:ea typeface="华文行楷" panose="02010800040101010101" pitchFamily="2" charset="-122"/>
              </a:rPr>
              <a:t>明德至诚　博学远志</a:t>
            </a:r>
            <a:endParaRPr lang="en-US" sz="1600" b="1" dirty="0">
              <a:solidFill>
                <a:schemeClr val="bg1"/>
              </a:solidFill>
              <a:latin typeface="华文行楷" panose="02010800040101010101" pitchFamily="2" charset="-122"/>
              <a:ea typeface="华文行楷" panose="02010800040101010101" pitchFamily="2" charset="-122"/>
            </a:endParaRPr>
          </a:p>
        </p:txBody>
      </p:sp>
      <p:pic>
        <p:nvPicPr>
          <p:cNvPr id="5" name="图片 10"/>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638925" y="5378450"/>
            <a:ext cx="287338"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正文内容">
    <p:spTree>
      <p:nvGrpSpPr>
        <p:cNvPr id="1" name=""/>
        <p:cNvGrpSpPr/>
        <p:nvPr/>
      </p:nvGrpSpPr>
      <p:grpSpPr>
        <a:xfrm>
          <a:off x="0" y="0"/>
          <a:ext cx="0" cy="0"/>
          <a:chOff x="0" y="0"/>
          <a:chExt cx="0" cy="0"/>
        </a:xfrm>
      </p:grpSpPr>
      <p:sp>
        <p:nvSpPr>
          <p:cNvPr id="3" name="矩形 2"/>
          <p:cNvSpPr/>
          <p:nvPr/>
        </p:nvSpPr>
        <p:spPr bwMode="auto">
          <a:xfrm>
            <a:off x="-108520" y="5333687"/>
            <a:ext cx="9252521" cy="381312"/>
          </a:xfrm>
          <a:prstGeom prst="rect">
            <a:avLst/>
          </a:prstGeom>
          <a:gradFill>
            <a:gsLst>
              <a:gs pos="80000">
                <a:srgbClr val="026DCE">
                  <a:alpha val="69804"/>
                </a:srgbClr>
              </a:gs>
              <a:gs pos="26000">
                <a:srgbClr val="014C83"/>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 name="矩形 3"/>
          <p:cNvSpPr/>
          <p:nvPr/>
        </p:nvSpPr>
        <p:spPr bwMode="auto">
          <a:xfrm>
            <a:off x="-1" y="-25399"/>
            <a:ext cx="9144001" cy="794667"/>
          </a:xfrm>
          <a:prstGeom prst="rect">
            <a:avLst/>
          </a:prstGeom>
          <a:gradFill flip="none" rotWithShape="1">
            <a:gsLst>
              <a:gs pos="21000">
                <a:schemeClr val="accent2">
                  <a:lumMod val="75000"/>
                  <a:lumOff val="25000"/>
                </a:schemeClr>
              </a:gs>
              <a:gs pos="86000">
                <a:schemeClr val="tx2"/>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灯片编号占位符 3"/>
          <p:cNvSpPr txBox="1"/>
          <p:nvPr/>
        </p:nvSpPr>
        <p:spPr bwMode="auto">
          <a:xfrm>
            <a:off x="179388" y="5405438"/>
            <a:ext cx="1439862" cy="236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de-DE" altLang="en-US" sz="1200" b="1" smtClean="0">
                <a:solidFill>
                  <a:schemeClr val="bg1"/>
                </a:solidFill>
                <a:latin typeface="微软雅黑" panose="020B0503020204020204" pitchFamily="34" charset="-122"/>
                <a:ea typeface="微软雅黑" panose="020B0503020204020204" pitchFamily="34" charset="-122"/>
              </a:rPr>
              <a:t> </a:t>
            </a:r>
            <a:fld id="{47F8FC8C-310C-4DE3-8037-A064CB0C117B}" type="slidenum">
              <a:rPr lang="zh-CN" altLang="en-US" sz="1200" b="1" smtClean="0">
                <a:solidFill>
                  <a:schemeClr val="bg1"/>
                </a:solidFill>
                <a:latin typeface="微软雅黑" panose="020B0503020204020204" pitchFamily="34" charset="-122"/>
                <a:ea typeface="微软雅黑" panose="020B0503020204020204" pitchFamily="34" charset="-122"/>
              </a:rPr>
            </a:fld>
            <a:endParaRPr lang="en-US" altLang="zh-CN" sz="1200" b="1" smtClean="0">
              <a:solidFill>
                <a:schemeClr val="bg1"/>
              </a:solidFill>
              <a:latin typeface="微软雅黑" panose="020B0503020204020204" pitchFamily="34" charset="-122"/>
              <a:ea typeface="微软雅黑" panose="020B0503020204020204" pitchFamily="34" charset="-122"/>
            </a:endParaRPr>
          </a:p>
        </p:txBody>
      </p:sp>
      <p:sp>
        <p:nvSpPr>
          <p:cNvPr id="6" name="灯片编号占位符 3"/>
          <p:cNvSpPr txBox="1"/>
          <p:nvPr/>
        </p:nvSpPr>
        <p:spPr>
          <a:xfrm>
            <a:off x="6804025" y="5365750"/>
            <a:ext cx="2170113" cy="238125"/>
          </a:xfrm>
          <a:prstGeom prst="rect">
            <a:avLst/>
          </a:prstGeom>
        </p:spPr>
        <p:txBody>
          <a:bodyPr/>
          <a:lstStyle>
            <a:defPPr>
              <a:defRPr lang="zh-CN"/>
            </a:defPPr>
            <a:lvl1pPr marL="0" algn="l" defTabSz="914400" rtl="0" eaLnBrk="1" latinLnBrk="0" hangingPunct="1">
              <a:defRPr sz="1200" i="0" kern="1200">
                <a:solidFill>
                  <a:schemeClr val="accent6">
                    <a:lumMod val="50000"/>
                  </a:schemeClr>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defRPr/>
            </a:pPr>
            <a:r>
              <a:rPr lang="zh-CN" altLang="en-US" sz="1600" b="1" dirty="0" smtClean="0">
                <a:solidFill>
                  <a:schemeClr val="bg1"/>
                </a:solidFill>
                <a:latin typeface="华文行楷" panose="02010800040101010101" pitchFamily="2" charset="-122"/>
                <a:ea typeface="华文行楷" panose="02010800040101010101" pitchFamily="2" charset="-122"/>
              </a:rPr>
              <a:t>明德至诚　博学远志</a:t>
            </a:r>
            <a:endParaRPr lang="en-US" sz="1600" b="1" dirty="0">
              <a:solidFill>
                <a:schemeClr val="bg1"/>
              </a:solidFill>
              <a:latin typeface="华文行楷" panose="02010800040101010101" pitchFamily="2" charset="-122"/>
              <a:ea typeface="华文行楷" panose="02010800040101010101" pitchFamily="2" charset="-122"/>
            </a:endParaRPr>
          </a:p>
        </p:txBody>
      </p:sp>
      <p:pic>
        <p:nvPicPr>
          <p:cNvPr id="8" name="图片 10"/>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38925" y="5378450"/>
            <a:ext cx="287338"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标题 1"/>
          <p:cNvSpPr>
            <a:spLocks noGrp="1"/>
          </p:cNvSpPr>
          <p:nvPr>
            <p:ph type="title"/>
          </p:nvPr>
        </p:nvSpPr>
        <p:spPr>
          <a:xfrm>
            <a:off x="323850" y="0"/>
            <a:ext cx="8496300" cy="769268"/>
          </a:xfrm>
        </p:spPr>
        <p:txBody>
          <a:bodyPr>
            <a:normAutofit/>
          </a:bodyPr>
          <a:lstStyle>
            <a:lvl1pPr algn="l">
              <a:defRPr sz="2800" b="1">
                <a:solidFill>
                  <a:schemeClr val="bg1"/>
                </a:solidFill>
                <a:latin typeface="Times New Roman" panose="02020603050405020304" pitchFamily="18" charset="0"/>
                <a:ea typeface="微软雅黑" panose="020B0503020204020204" pitchFamily="34" charset="-122"/>
                <a:cs typeface="Times New Roman" panose="02020603050405020304" pitchFamily="18" charset="0"/>
              </a:defRPr>
            </a:lvl1pPr>
          </a:lstStyle>
          <a:p>
            <a:endParaRPr lang="zh-CN" altLang="en-US" dirty="0"/>
          </a:p>
        </p:txBody>
      </p:sp>
    </p:spTree>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正文内容">
    <p:spTree>
      <p:nvGrpSpPr>
        <p:cNvPr id="1" name=""/>
        <p:cNvGrpSpPr/>
        <p:nvPr/>
      </p:nvGrpSpPr>
      <p:grpSpPr>
        <a:xfrm>
          <a:off x="0" y="0"/>
          <a:ext cx="0" cy="0"/>
          <a:chOff x="0" y="0"/>
          <a:chExt cx="0" cy="0"/>
        </a:xfrm>
      </p:grpSpPr>
      <p:sp>
        <p:nvSpPr>
          <p:cNvPr id="2" name="矩形 1"/>
          <p:cNvSpPr/>
          <p:nvPr/>
        </p:nvSpPr>
        <p:spPr bwMode="auto">
          <a:xfrm>
            <a:off x="-1" y="-25399"/>
            <a:ext cx="9144001" cy="794667"/>
          </a:xfrm>
          <a:prstGeom prst="rect">
            <a:avLst/>
          </a:prstGeom>
          <a:gradFill flip="none" rotWithShape="1">
            <a:gsLst>
              <a:gs pos="21000">
                <a:schemeClr val="accent2">
                  <a:lumMod val="75000"/>
                  <a:lumOff val="25000"/>
                </a:schemeClr>
              </a:gs>
              <a:gs pos="86000">
                <a:schemeClr val="tx2"/>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672417"/>
            <a:ext cx="7772400" cy="1135063"/>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422261"/>
            <a:ext cx="7772400" cy="1250156"/>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lvl1pPr>
              <a:defRPr/>
            </a:lvl1pPr>
          </a:lstStyle>
          <a:p>
            <a:pPr>
              <a:defRPr/>
            </a:pPr>
            <a:fld id="{06D68693-E35D-4F3E-A969-C3A1227D180C}"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E1D6B7F5-7F04-4A54-B487-D9E2D4904FB2}" type="slidenum">
              <a:rPr lang="zh-CN" altLang="en-US"/>
            </a:fld>
            <a:endParaRPr lang="zh-CN" altLang="en-US"/>
          </a:p>
        </p:txBody>
      </p:sp>
    </p:spTree>
  </p:cSld>
  <p:clrMapOvr>
    <a:masterClrMapping/>
  </p:clrMapOvr>
  <p:transition spd="slow"/>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1" Type="http://schemas.openxmlformats.org/officeDocument/2006/relationships/theme" Target="../theme/theme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28600"/>
            <a:ext cx="822960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文本占位符 2"/>
          <p:cNvSpPr>
            <a:spLocks noGrp="1"/>
          </p:cNvSpPr>
          <p:nvPr>
            <p:ph type="body" idx="1"/>
          </p:nvPr>
        </p:nvSpPr>
        <p:spPr bwMode="auto">
          <a:xfrm>
            <a:off x="457200" y="1333500"/>
            <a:ext cx="8229600" cy="377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4" name="日期占位符 3"/>
          <p:cNvSpPr>
            <a:spLocks noGrp="1"/>
          </p:cNvSpPr>
          <p:nvPr>
            <p:ph type="dt" sz="half" idx="2"/>
          </p:nvPr>
        </p:nvSpPr>
        <p:spPr>
          <a:xfrm>
            <a:off x="457200" y="5297488"/>
            <a:ext cx="2133600" cy="303212"/>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a:defRPr/>
            </a:pPr>
            <a:fld id="{3587DD76-5732-408D-8955-B895408EB60C}" type="datetimeFigureOut">
              <a:rPr lang="zh-CN" altLang="en-US"/>
            </a:fld>
            <a:endParaRPr lang="zh-CN" altLang="en-US"/>
          </a:p>
        </p:txBody>
      </p:sp>
      <p:sp>
        <p:nvSpPr>
          <p:cNvPr id="5" name="页脚占位符 4"/>
          <p:cNvSpPr>
            <a:spLocks noGrp="1"/>
          </p:cNvSpPr>
          <p:nvPr>
            <p:ph type="ftr" sz="quarter" idx="3"/>
          </p:nvPr>
        </p:nvSpPr>
        <p:spPr>
          <a:xfrm>
            <a:off x="3124200" y="5297488"/>
            <a:ext cx="2895600" cy="303212"/>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5297488"/>
            <a:ext cx="2133600" cy="303212"/>
          </a:xfrm>
          <a:prstGeom prst="rect">
            <a:avLst/>
          </a:prstGeom>
        </p:spPr>
        <p:txBody>
          <a:bodyPr vert="horz" wrap="square" lIns="91440" tIns="45720" rIns="91440" bIns="45720" numCol="1" anchor="ctr" anchorCtr="0" compatLnSpc="1"/>
          <a:lstStyle>
            <a:lvl1pPr algn="r" eaLnBrk="1" hangingPunct="1">
              <a:defRPr sz="1200">
                <a:solidFill>
                  <a:srgbClr val="898989"/>
                </a:solidFill>
                <a:latin typeface="Franklin Gothic Medium" panose="020B0603020102020204" pitchFamily="34" charset="0"/>
                <a:ea typeface="微软雅黑" panose="020B0503020204020204" pitchFamily="34" charset="-122"/>
              </a:defRPr>
            </a:lvl1pPr>
          </a:lstStyle>
          <a:p>
            <a:pPr>
              <a:defRPr/>
            </a:pPr>
            <a:fld id="{E2D5B259-C1B3-4307-ADF4-D22ACFD3CD0A}"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Lst>
  <p:transition spd="slow"/>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Impact" panose="020B0806030902050204" pitchFamily="34" charset="0"/>
          <a:ea typeface="微软雅黑" panose="020B0503020204020204" pitchFamily="34" charset="-122"/>
        </a:defRPr>
      </a:lvl2pPr>
      <a:lvl3pPr algn="ctr" rtl="0" eaLnBrk="0" fontAlgn="base" hangingPunct="0">
        <a:spcBef>
          <a:spcPct val="0"/>
        </a:spcBef>
        <a:spcAft>
          <a:spcPct val="0"/>
        </a:spcAft>
        <a:defRPr sz="4400">
          <a:solidFill>
            <a:schemeClr val="tx1"/>
          </a:solidFill>
          <a:latin typeface="Impact" panose="020B0806030902050204" pitchFamily="34" charset="0"/>
          <a:ea typeface="微软雅黑" panose="020B0503020204020204" pitchFamily="34" charset="-122"/>
        </a:defRPr>
      </a:lvl3pPr>
      <a:lvl4pPr algn="ctr" rtl="0" eaLnBrk="0" fontAlgn="base" hangingPunct="0">
        <a:spcBef>
          <a:spcPct val="0"/>
        </a:spcBef>
        <a:spcAft>
          <a:spcPct val="0"/>
        </a:spcAft>
        <a:defRPr sz="4400">
          <a:solidFill>
            <a:schemeClr val="tx1"/>
          </a:solidFill>
          <a:latin typeface="Impact" panose="020B0806030902050204" pitchFamily="34" charset="0"/>
          <a:ea typeface="微软雅黑" panose="020B0503020204020204" pitchFamily="34" charset="-122"/>
        </a:defRPr>
      </a:lvl4pPr>
      <a:lvl5pPr algn="ctr" rtl="0" eaLnBrk="0" fontAlgn="base" hangingPunct="0">
        <a:spcBef>
          <a:spcPct val="0"/>
        </a:spcBef>
        <a:spcAft>
          <a:spcPct val="0"/>
        </a:spcAft>
        <a:defRPr sz="4400">
          <a:solidFill>
            <a:schemeClr val="tx1"/>
          </a:solidFill>
          <a:latin typeface="Impact" panose="020B0806030902050204" pitchFamily="34" charset="0"/>
          <a:ea typeface="微软雅黑" panose="020B0503020204020204" pitchFamily="34" charset="-122"/>
        </a:defRPr>
      </a:lvl5pPr>
      <a:lvl6pPr marL="457200" algn="ctr" rtl="0" fontAlgn="base">
        <a:spcBef>
          <a:spcPct val="0"/>
        </a:spcBef>
        <a:spcAft>
          <a:spcPct val="0"/>
        </a:spcAft>
        <a:defRPr sz="4400">
          <a:solidFill>
            <a:schemeClr val="tx1"/>
          </a:solidFill>
          <a:latin typeface="Franklin Gothic Medium" panose="020B0603020102020204" pitchFamily="34" charset="0"/>
          <a:ea typeface="微软雅黑" panose="020B0503020204020204" pitchFamily="34" charset="-122"/>
        </a:defRPr>
      </a:lvl6pPr>
      <a:lvl7pPr marL="914400" algn="ctr" rtl="0" fontAlgn="base">
        <a:spcBef>
          <a:spcPct val="0"/>
        </a:spcBef>
        <a:spcAft>
          <a:spcPct val="0"/>
        </a:spcAft>
        <a:defRPr sz="4400">
          <a:solidFill>
            <a:schemeClr val="tx1"/>
          </a:solidFill>
          <a:latin typeface="Franklin Gothic Medium" panose="020B0603020102020204" pitchFamily="34" charset="0"/>
          <a:ea typeface="微软雅黑" panose="020B0503020204020204" pitchFamily="34" charset="-122"/>
        </a:defRPr>
      </a:lvl7pPr>
      <a:lvl8pPr marL="1371600" algn="ctr" rtl="0" fontAlgn="base">
        <a:spcBef>
          <a:spcPct val="0"/>
        </a:spcBef>
        <a:spcAft>
          <a:spcPct val="0"/>
        </a:spcAft>
        <a:defRPr sz="4400">
          <a:solidFill>
            <a:schemeClr val="tx1"/>
          </a:solidFill>
          <a:latin typeface="Franklin Gothic Medium" panose="020B0603020102020204" pitchFamily="34" charset="0"/>
          <a:ea typeface="微软雅黑" panose="020B0503020204020204" pitchFamily="34" charset="-122"/>
        </a:defRPr>
      </a:lvl8pPr>
      <a:lvl9pPr marL="1828800" algn="ctr" rtl="0" fontAlgn="base">
        <a:spcBef>
          <a:spcPct val="0"/>
        </a:spcBef>
        <a:spcAft>
          <a:spcPct val="0"/>
        </a:spcAft>
        <a:defRPr sz="4400">
          <a:solidFill>
            <a:schemeClr val="tx1"/>
          </a:solidFill>
          <a:latin typeface="Franklin Gothic Medium" panose="020B0603020102020204" pitchFamily="34" charset="0"/>
          <a:ea typeface="微软雅黑" panose="020B0503020204020204" pitchFamily="34"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rgbClr val="0255A0"/>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rgbClr val="0255A0"/>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rgbClr val="0255A0"/>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rgbClr val="0255A0"/>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rgbClr val="0255A0"/>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3.xml"/><Relationship Id="rId2" Type="http://schemas.openxmlformats.org/officeDocument/2006/relationships/image" Target="../media/image5.png"/><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5.png"/><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5.png"/><Relationship Id="rId1"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5.png"/><Relationship Id="rId1"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5.png"/><Relationship Id="rId1"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5.png"/><Relationship Id="rId1"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5.png"/><Relationship Id="rId1"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5.png"/><Relationship Id="rId1"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5.png"/><Relationship Id="rId1"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5.png"/><Relationship Id="rId1"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5.png"/><Relationship Id="rId1"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5.png"/><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8" Type="http://schemas.openxmlformats.org/officeDocument/2006/relationships/slideLayout" Target="../slideLayouts/slideLayout13.xml"/><Relationship Id="rId7" Type="http://schemas.openxmlformats.org/officeDocument/2006/relationships/hyperlink" Target="&#31532;&#22235;&#36718;&#23703;&#20301;&#35774;&#32622;&#34920;&#26684;/&#31119;&#24030;&#22823;&#23398;&#32856;&#29992;&#21512;&#21516;&#33539;&#26412;2018.doc" TargetMode="External"/><Relationship Id="rId6" Type="http://schemas.openxmlformats.org/officeDocument/2006/relationships/hyperlink" Target="&#31532;&#22235;&#36718;&#23703;&#20301;&#35774;&#32622;&#34920;&#26684;/&#31119;&#24030;&#22823;&#23398;&#21333;&#20301;&#30003;&#25253;&#24773;&#20917;&#27719;&#24635;&#34920;&#65288;&#26679;&#34920;&#65289;.xls" TargetMode="External"/><Relationship Id="rId5" Type="http://schemas.openxmlformats.org/officeDocument/2006/relationships/hyperlink" Target="&#31532;&#22235;&#36718;&#23703;&#20301;&#35774;&#32622;&#34920;&#26684;/&#31119;&#24030;&#22823;&#23398;&#24037;&#21220;&#25216;&#33021;&#23703;&#20301;&#31561;&#32423;&#35780;&#23450;&#30003;&#25253;&#34920;&#65288;&#26679;&#34920;&#65289;.doc" TargetMode="External"/><Relationship Id="rId4" Type="http://schemas.openxmlformats.org/officeDocument/2006/relationships/hyperlink" Target="&#31532;&#22235;&#36718;&#23703;&#20301;&#35774;&#32622;&#34920;&#26684;/&#31119;&#24030;&#22823;&#23398;&#31649;&#29702;&#23703;&#20301;&#32844;&#32423;&#35780;&#23450;&#30003;&#25253;&#34920;&#65288;&#26679;&#34920;&#65289;.doc" TargetMode="External"/><Relationship Id="rId3" Type="http://schemas.openxmlformats.org/officeDocument/2006/relationships/hyperlink" Target="&#31532;&#22235;&#36718;&#23703;&#20301;&#35774;&#32622;&#34920;&#26684;/&#31119;&#24030;&#22823;&#23398;&#19987;&#19994;&#25216;&#26415;&#23703;&#20301;&#31561;&#32423;&#35780;&#23450;&#30003;&#25253;&#34920;&#65288;&#26679;&#34920;&#65289;.doc" TargetMode="External"/><Relationship Id="rId2" Type="http://schemas.openxmlformats.org/officeDocument/2006/relationships/image" Target="../media/image5.png"/><Relationship Id="rId1"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5.png"/><Relationship Id="rId1" Type="http://schemas.openxmlformats.org/officeDocument/2006/relationships/image" Target="../media/image4.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5.png"/><Relationship Id="rId1" Type="http://schemas.openxmlformats.org/officeDocument/2006/relationships/image" Target="../media/image4.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5.png"/><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5.png"/><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5.png"/><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5.png"/><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5.png"/><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5.png"/><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5.png"/><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5.png"/><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1561356"/>
            <a:ext cx="9144000" cy="201622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p>
        </p:txBody>
      </p:sp>
      <p:sp>
        <p:nvSpPr>
          <p:cNvPr id="7" name="TextBox 6"/>
          <p:cNvSpPr txBox="1"/>
          <p:nvPr/>
        </p:nvSpPr>
        <p:spPr>
          <a:xfrm>
            <a:off x="323528" y="2137420"/>
            <a:ext cx="8424936" cy="1153160"/>
          </a:xfrm>
          <a:prstGeom prst="rect">
            <a:avLst/>
          </a:prstGeom>
          <a:noFill/>
        </p:spPr>
        <p:txBody>
          <a:bodyPr wrap="square">
            <a:spAutoFit/>
          </a:bodyPr>
          <a:lstStyle/>
          <a:p>
            <a:pPr algn="ctr">
              <a:lnSpc>
                <a:spcPct val="150000"/>
              </a:lnSpc>
            </a:pPr>
            <a:r>
              <a:rPr lang="zh-CN" altLang="zh-CN" sz="3200" b="1" dirty="0" smtClean="0">
                <a:solidFill>
                  <a:schemeClr val="bg1"/>
                </a:solidFill>
                <a:effectLst>
                  <a:outerShdw blurRad="38100" dist="38100" dir="2700000" algn="tl">
                    <a:srgbClr val="C0C0C0"/>
                  </a:outerShdw>
                </a:effectLst>
                <a:latin typeface="Franklin Gothic Medium" panose="020B0603020102020204" pitchFamily="34" charset="0"/>
                <a:ea typeface="微软雅黑" panose="020B0503020204020204" pitchFamily="34" charset="-122"/>
              </a:rPr>
              <a:t>第</a:t>
            </a:r>
            <a:r>
              <a:rPr lang="zh-CN" altLang="zh-CN" sz="3200" b="1" dirty="0" smtClean="0">
                <a:solidFill>
                  <a:schemeClr val="bg1"/>
                </a:solidFill>
                <a:effectLst>
                  <a:outerShdw blurRad="38100" dist="38100" dir="2700000" algn="tl">
                    <a:srgbClr val="C0C0C0"/>
                  </a:outerShdw>
                </a:effectLst>
                <a:latin typeface="Franklin Gothic Medium" panose="020B0603020102020204" pitchFamily="34" charset="0"/>
                <a:ea typeface="微软雅黑" panose="020B0503020204020204" pitchFamily="34" charset="-122"/>
              </a:rPr>
              <a:t>四轮岗位设置与聘用管理工</a:t>
            </a:r>
            <a:r>
              <a:rPr lang="zh-CN" altLang="zh-CN" sz="3200" b="1" dirty="0" smtClean="0">
                <a:solidFill>
                  <a:schemeClr val="bg1"/>
                </a:solidFill>
                <a:effectLst>
                  <a:outerShdw blurRad="38100" dist="38100" dir="2700000" algn="tl">
                    <a:srgbClr val="C0C0C0"/>
                  </a:outerShdw>
                </a:effectLst>
                <a:latin typeface="Franklin Gothic Medium" panose="020B0603020102020204" pitchFamily="34" charset="0"/>
                <a:ea typeface="微软雅黑" panose="020B0503020204020204" pitchFamily="34" charset="-122"/>
              </a:rPr>
              <a:t>作</a:t>
            </a:r>
            <a:r>
              <a:rPr lang="zh-CN" altLang="en-US" sz="3200" b="1" dirty="0" smtClean="0">
                <a:solidFill>
                  <a:schemeClr val="bg1"/>
                </a:solidFill>
                <a:effectLst>
                  <a:outerShdw blurRad="38100" dist="38100" dir="2700000" algn="tl">
                    <a:srgbClr val="C0C0C0"/>
                  </a:outerShdw>
                </a:effectLst>
                <a:latin typeface="Franklin Gothic Medium" panose="020B0603020102020204" pitchFamily="34" charset="0"/>
                <a:ea typeface="微软雅黑" panose="020B0503020204020204" pitchFamily="34" charset="-122"/>
              </a:rPr>
              <a:t>业务培训会</a:t>
            </a:r>
            <a:endParaRPr lang="en-US" altLang="zh-CN" sz="3200" b="1" dirty="0" smtClean="0">
              <a:solidFill>
                <a:schemeClr val="bg1"/>
              </a:solidFill>
              <a:effectLst>
                <a:outerShdw blurRad="38100" dist="38100" dir="2700000" algn="tl">
                  <a:srgbClr val="C0C0C0"/>
                </a:outerShdw>
              </a:effectLst>
              <a:latin typeface="Franklin Gothic Medium" panose="020B0603020102020204" pitchFamily="34" charset="0"/>
              <a:ea typeface="微软雅黑" panose="020B0503020204020204" pitchFamily="34" charset="-122"/>
            </a:endParaRPr>
          </a:p>
          <a:p>
            <a:pPr algn="ctr">
              <a:lnSpc>
                <a:spcPct val="150000"/>
              </a:lnSpc>
            </a:pPr>
            <a:r>
              <a:rPr lang="en-US" altLang="zh-CN" sz="1400" b="1" dirty="0" smtClean="0">
                <a:solidFill>
                  <a:schemeClr val="bg1"/>
                </a:solidFill>
                <a:effectLst>
                  <a:outerShdw blurRad="38100" dist="38100" dir="2700000" algn="tl">
                    <a:srgbClr val="C0C0C0"/>
                  </a:outerShdw>
                </a:effectLst>
                <a:latin typeface="Franklin Gothic Medium" panose="020B0603020102020204" pitchFamily="34" charset="0"/>
                <a:ea typeface="微软雅黑" panose="020B0503020204020204" pitchFamily="34" charset="-122"/>
              </a:rPr>
              <a:t>                                                                                                                                      2019</a:t>
            </a:r>
            <a:r>
              <a:rPr lang="zh-CN" altLang="en-US" sz="1400" b="1" dirty="0" smtClean="0">
                <a:solidFill>
                  <a:schemeClr val="bg1"/>
                </a:solidFill>
                <a:effectLst>
                  <a:outerShdw blurRad="38100" dist="38100" dir="2700000" algn="tl">
                    <a:srgbClr val="C0C0C0"/>
                  </a:outerShdw>
                </a:effectLst>
                <a:latin typeface="Franklin Gothic Medium" panose="020B0603020102020204" pitchFamily="34" charset="0"/>
                <a:ea typeface="微软雅黑" panose="020B0503020204020204" pitchFamily="34" charset="-122"/>
              </a:rPr>
              <a:t>年</a:t>
            </a:r>
            <a:r>
              <a:rPr lang="en-US" altLang="zh-CN" sz="1400" b="1" dirty="0" smtClean="0">
                <a:solidFill>
                  <a:schemeClr val="bg1"/>
                </a:solidFill>
                <a:effectLst>
                  <a:outerShdw blurRad="38100" dist="38100" dir="2700000" algn="tl">
                    <a:srgbClr val="C0C0C0"/>
                  </a:outerShdw>
                </a:effectLst>
                <a:latin typeface="Franklin Gothic Medium" panose="020B0603020102020204" pitchFamily="34" charset="0"/>
                <a:ea typeface="微软雅黑" panose="020B0503020204020204" pitchFamily="34" charset="-122"/>
              </a:rPr>
              <a:t>3</a:t>
            </a:r>
            <a:r>
              <a:rPr lang="zh-CN" altLang="en-US" sz="1400" b="1" dirty="0" smtClean="0">
                <a:solidFill>
                  <a:schemeClr val="bg1"/>
                </a:solidFill>
                <a:effectLst>
                  <a:outerShdw blurRad="38100" dist="38100" dir="2700000" algn="tl">
                    <a:srgbClr val="C0C0C0"/>
                  </a:outerShdw>
                </a:effectLst>
                <a:latin typeface="Franklin Gothic Medium" panose="020B0603020102020204" pitchFamily="34" charset="0"/>
                <a:ea typeface="微软雅黑" panose="020B0503020204020204" pitchFamily="34" charset="-122"/>
              </a:rPr>
              <a:t>月</a:t>
            </a:r>
            <a:r>
              <a:rPr lang="en-US" altLang="zh-CN" sz="1400" b="1" dirty="0" smtClean="0">
                <a:solidFill>
                  <a:schemeClr val="bg1"/>
                </a:solidFill>
                <a:effectLst>
                  <a:outerShdw blurRad="38100" dist="38100" dir="2700000" algn="tl">
                    <a:srgbClr val="C0C0C0"/>
                  </a:outerShdw>
                </a:effectLst>
                <a:latin typeface="Franklin Gothic Medium" panose="020B0603020102020204" pitchFamily="34" charset="0"/>
                <a:ea typeface="微软雅黑" panose="020B0503020204020204" pitchFamily="34" charset="-122"/>
              </a:rPr>
              <a:t>26</a:t>
            </a:r>
            <a:r>
              <a:rPr lang="zh-CN" altLang="en-US" sz="1400" b="1" dirty="0" smtClean="0">
                <a:solidFill>
                  <a:schemeClr val="bg1"/>
                </a:solidFill>
                <a:effectLst>
                  <a:outerShdw blurRad="38100" dist="38100" dir="2700000" algn="tl">
                    <a:srgbClr val="C0C0C0"/>
                  </a:outerShdw>
                </a:effectLst>
                <a:latin typeface="Franklin Gothic Medium" panose="020B0603020102020204" pitchFamily="34" charset="0"/>
                <a:ea typeface="微软雅黑" panose="020B0503020204020204" pitchFamily="34" charset="-122"/>
              </a:rPr>
              <a:t>日</a:t>
            </a:r>
            <a:endParaRPr lang="en-US" altLang="zh-CN" sz="1400" b="1" dirty="0" smtClean="0">
              <a:solidFill>
                <a:schemeClr val="bg1"/>
              </a:solidFill>
              <a:effectLst>
                <a:outerShdw blurRad="38100" dist="38100" dir="2700000" algn="tl">
                  <a:srgbClr val="C0C0C0"/>
                </a:outerShdw>
              </a:effectLst>
              <a:latin typeface="Franklin Gothic Medium" panose="020B0603020102020204" pitchFamily="34" charset="0"/>
              <a:ea typeface="微软雅黑" panose="020B0503020204020204" pitchFamily="34" charset="-122"/>
            </a:endParaRPr>
          </a:p>
        </p:txBody>
      </p:sp>
      <p:pic>
        <p:nvPicPr>
          <p:cNvPr id="14345" name="图片 15" descr="校名副本.gif"/>
          <p:cNvPicPr>
            <a:picLocks noChangeAspect="1"/>
          </p:cNvPicPr>
          <p:nvPr/>
        </p:nvPicPr>
        <p:blipFill>
          <a:blip r:embed="rId1" cstate="print">
            <a:clrChange>
              <a:clrFrom>
                <a:srgbClr val="D8D8D8"/>
              </a:clrFrom>
              <a:clrTo>
                <a:srgbClr val="D8D8D8">
                  <a:alpha val="0"/>
                </a:srgbClr>
              </a:clrTo>
            </a:clrChange>
            <a:extLst>
              <a:ext uri="{28A0092B-C50C-407E-A947-70E740481C1C}">
                <a14:useLocalDpi xmlns:a14="http://schemas.microsoft.com/office/drawing/2010/main" val="0"/>
              </a:ext>
            </a:extLst>
          </a:blip>
          <a:srcRect/>
          <a:stretch>
            <a:fillRect/>
          </a:stretch>
        </p:blipFill>
        <p:spPr bwMode="auto">
          <a:xfrm>
            <a:off x="1042988" y="360363"/>
            <a:ext cx="1368425" cy="547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6" name="Picture 36" descr="hspace=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2425" y="336550"/>
            <a:ext cx="596900" cy="595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15" descr="校名副本.gif"/>
          <p:cNvPicPr>
            <a:picLocks noChangeAspect="1"/>
          </p:cNvPicPr>
          <p:nvPr/>
        </p:nvPicPr>
        <p:blipFill>
          <a:blip r:embed="rId1" cstate="print">
            <a:clrChange>
              <a:clrFrom>
                <a:srgbClr val="D8D8D8"/>
              </a:clrFrom>
              <a:clrTo>
                <a:srgbClr val="D8D8D8">
                  <a:alpha val="0"/>
                </a:srgbClr>
              </a:clrTo>
            </a:clrChange>
            <a:extLst>
              <a:ext uri="{28A0092B-C50C-407E-A947-70E740481C1C}">
                <a14:useLocalDpi xmlns:a14="http://schemas.microsoft.com/office/drawing/2010/main" val="0"/>
              </a:ext>
            </a:extLst>
          </a:blip>
          <a:srcRect/>
          <a:stretch>
            <a:fillRect/>
          </a:stretch>
        </p:blipFill>
        <p:spPr bwMode="auto">
          <a:xfrm>
            <a:off x="1042988" y="360363"/>
            <a:ext cx="1368425" cy="547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6" descr="hspace=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2425" y="336550"/>
            <a:ext cx="596900" cy="595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接连接符 5"/>
          <p:cNvCxnSpPr/>
          <p:nvPr/>
        </p:nvCxnSpPr>
        <p:spPr>
          <a:xfrm>
            <a:off x="43815" y="1129665"/>
            <a:ext cx="6622415" cy="635"/>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10247" name="Text Box 6"/>
          <p:cNvSpPr txBox="1">
            <a:spLocks noChangeArrowheads="1"/>
          </p:cNvSpPr>
          <p:nvPr/>
        </p:nvSpPr>
        <p:spPr bwMode="auto">
          <a:xfrm>
            <a:off x="107504" y="1129308"/>
            <a:ext cx="8712968" cy="3938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000" rIns="72000">
            <a:spAutoFit/>
          </a:bodyPr>
          <a:lstStyle>
            <a:lvl1pPr marL="215900" indent="-215900"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indent="215900">
              <a:lnSpc>
                <a:spcPts val="3000"/>
              </a:lnSpc>
            </a:pPr>
            <a:r>
              <a:rPr lang="en-US" altLang="zh-CN" sz="2000" dirty="0" smtClean="0">
                <a:latin typeface="+mn-ea"/>
                <a:ea typeface="+mn-ea"/>
              </a:rPr>
              <a:t>  6</a:t>
            </a:r>
            <a:r>
              <a:rPr lang="en-US" altLang="zh-CN" sz="2000" dirty="0" smtClean="0">
                <a:latin typeface="+mn-ea"/>
                <a:ea typeface="+mn-ea"/>
              </a:rPr>
              <a:t>. </a:t>
            </a:r>
            <a:r>
              <a:rPr lang="zh-CN" altLang="zh-CN" sz="2000" dirty="0" smtClean="0">
                <a:latin typeface="+mn-ea"/>
                <a:ea typeface="+mn-ea"/>
              </a:rPr>
              <a:t>任何申诉或举报须以书面形式提出，并签署真实姓名，各级组织及相关部门有责任为投诉人保密，任何单位及个人都不得对申诉或举报人进行打击报复。申诉或举报人必须以事实为依据，经查实，属于有意诬告者，将被严肃处理。</a:t>
            </a:r>
            <a:endParaRPr lang="zh-CN" altLang="zh-CN" sz="2000" dirty="0" smtClean="0">
              <a:latin typeface="+mn-ea"/>
              <a:ea typeface="+mn-ea"/>
            </a:endParaRPr>
          </a:p>
          <a:p>
            <a:pPr marL="0" indent="215900">
              <a:lnSpc>
                <a:spcPts val="3000"/>
              </a:lnSpc>
            </a:pPr>
            <a:r>
              <a:rPr lang="en-US" altLang="zh-CN" sz="2000" dirty="0" smtClean="0">
                <a:latin typeface="+mn-ea"/>
                <a:ea typeface="+mn-ea"/>
              </a:rPr>
              <a:t>  7</a:t>
            </a:r>
            <a:r>
              <a:rPr lang="en-US" altLang="zh-CN" sz="2000" dirty="0" smtClean="0">
                <a:latin typeface="+mn-ea"/>
                <a:ea typeface="+mn-ea"/>
              </a:rPr>
              <a:t>. </a:t>
            </a:r>
            <a:r>
              <a:rPr lang="zh-CN" altLang="zh-CN" sz="2000" dirty="0" smtClean="0">
                <a:latin typeface="+mn-ea"/>
                <a:ea typeface="+mn-ea"/>
              </a:rPr>
              <a:t>本次岗位聘用期暂定三年，自</a:t>
            </a:r>
            <a:r>
              <a:rPr lang="en-US" altLang="zh-CN" sz="2000" dirty="0" smtClean="0">
                <a:latin typeface="+mn-ea"/>
                <a:ea typeface="+mn-ea"/>
              </a:rPr>
              <a:t>2019</a:t>
            </a:r>
            <a:r>
              <a:rPr lang="zh-CN" altLang="zh-CN" sz="2000" dirty="0" smtClean="0">
                <a:latin typeface="+mn-ea"/>
                <a:ea typeface="+mn-ea"/>
              </a:rPr>
              <a:t>年</a:t>
            </a:r>
            <a:r>
              <a:rPr lang="en-US" altLang="zh-CN" sz="2000" dirty="0" smtClean="0">
                <a:latin typeface="+mn-ea"/>
                <a:ea typeface="+mn-ea"/>
              </a:rPr>
              <a:t>1</a:t>
            </a:r>
            <a:r>
              <a:rPr lang="zh-CN" altLang="zh-CN" sz="2000" dirty="0" smtClean="0">
                <a:latin typeface="+mn-ea"/>
                <a:ea typeface="+mn-ea"/>
              </a:rPr>
              <a:t>月至</a:t>
            </a:r>
            <a:r>
              <a:rPr lang="en-US" altLang="zh-CN" sz="2000" dirty="0" smtClean="0">
                <a:latin typeface="+mn-ea"/>
                <a:ea typeface="+mn-ea"/>
              </a:rPr>
              <a:t>2021</a:t>
            </a:r>
            <a:r>
              <a:rPr lang="zh-CN" altLang="zh-CN" sz="2000" dirty="0" smtClean="0">
                <a:latin typeface="+mn-ea"/>
                <a:ea typeface="+mn-ea"/>
              </a:rPr>
              <a:t>年</a:t>
            </a:r>
            <a:r>
              <a:rPr lang="en-US" altLang="zh-CN" sz="2000" dirty="0" smtClean="0">
                <a:latin typeface="+mn-ea"/>
                <a:ea typeface="+mn-ea"/>
              </a:rPr>
              <a:t> 12</a:t>
            </a:r>
            <a:r>
              <a:rPr lang="zh-CN" altLang="zh-CN" sz="2000" dirty="0" smtClean="0">
                <a:latin typeface="+mn-ea"/>
                <a:ea typeface="+mn-ea"/>
              </a:rPr>
              <a:t>月。教职工在聘期内专业技术职务或行政职务晋升的，按晋升后的岗位重新聘任</a:t>
            </a:r>
            <a:r>
              <a:rPr lang="zh-CN" altLang="zh-CN" sz="2000" dirty="0" smtClean="0">
                <a:latin typeface="+mn-ea"/>
                <a:ea typeface="+mn-ea"/>
              </a:rPr>
              <a:t>。</a:t>
            </a:r>
            <a:endParaRPr lang="en-US" altLang="zh-CN" sz="2000" dirty="0" smtClean="0">
              <a:latin typeface="+mn-ea"/>
              <a:ea typeface="+mn-ea"/>
            </a:endParaRPr>
          </a:p>
          <a:p>
            <a:pPr marL="0" indent="215900">
              <a:lnSpc>
                <a:spcPts val="3000"/>
              </a:lnSpc>
            </a:pPr>
            <a:r>
              <a:rPr lang="en-US" altLang="zh-CN" sz="2000" dirty="0" smtClean="0">
                <a:latin typeface="+mn-ea"/>
                <a:ea typeface="+mn-ea"/>
              </a:rPr>
              <a:t> </a:t>
            </a:r>
            <a:r>
              <a:rPr lang="en-US" altLang="zh-CN" sz="2000" dirty="0" smtClean="0">
                <a:solidFill>
                  <a:srgbClr val="FF0000"/>
                </a:solidFill>
                <a:effectLst>
                  <a:outerShdw blurRad="38100" dist="38100" dir="2700000" algn="tl">
                    <a:srgbClr val="000000">
                      <a:alpha val="43137"/>
                    </a:srgbClr>
                  </a:outerShdw>
                </a:effectLst>
                <a:latin typeface="+mn-ea"/>
                <a:ea typeface="+mn-ea"/>
              </a:rPr>
              <a:t> </a:t>
            </a:r>
            <a:r>
              <a:rPr lang="zh-CN" altLang="zh-CN" sz="2000" dirty="0" smtClean="0">
                <a:solidFill>
                  <a:schemeClr val="accent2"/>
                </a:solidFill>
                <a:effectLst>
                  <a:outerShdw blurRad="38100" dist="38100" dir="2700000" algn="tl">
                    <a:srgbClr val="000000">
                      <a:alpha val="43137"/>
                    </a:srgbClr>
                  </a:outerShdw>
                </a:effectLst>
                <a:latin typeface="+mn-ea"/>
                <a:ea typeface="+mn-ea"/>
              </a:rPr>
              <a:t>在本次岗位聘用期间，若福建省实行高校</a:t>
            </a:r>
            <a:r>
              <a:rPr lang="zh-CN" altLang="zh-CN" sz="2000" dirty="0" smtClean="0">
                <a:solidFill>
                  <a:srgbClr val="FF0000"/>
                </a:solidFill>
                <a:effectLst>
                  <a:outerShdw blurRad="38100" dist="38100" dir="2700000" algn="tl">
                    <a:srgbClr val="000000">
                      <a:alpha val="43137"/>
                    </a:srgbClr>
                  </a:outerShdw>
                </a:effectLst>
                <a:latin typeface="+mn-ea"/>
                <a:ea typeface="+mn-ea"/>
              </a:rPr>
              <a:t>人员总量管理</a:t>
            </a:r>
            <a:r>
              <a:rPr lang="zh-CN" altLang="zh-CN" sz="2000" dirty="0" smtClean="0">
                <a:solidFill>
                  <a:schemeClr val="accent2"/>
                </a:solidFill>
                <a:effectLst>
                  <a:outerShdw blurRad="38100" dist="38100" dir="2700000" algn="tl">
                    <a:srgbClr val="000000">
                      <a:alpha val="43137"/>
                    </a:srgbClr>
                  </a:outerShdw>
                </a:effectLst>
                <a:latin typeface="+mn-ea"/>
                <a:ea typeface="+mn-ea"/>
              </a:rPr>
              <a:t>或调整我校专业技术</a:t>
            </a:r>
            <a:r>
              <a:rPr lang="zh-CN" altLang="zh-CN" sz="2000" dirty="0" smtClean="0">
                <a:solidFill>
                  <a:srgbClr val="FF0000"/>
                </a:solidFill>
                <a:effectLst>
                  <a:outerShdw blurRad="38100" dist="38100" dir="2700000" algn="tl">
                    <a:srgbClr val="000000">
                      <a:alpha val="43137"/>
                    </a:srgbClr>
                  </a:outerShdw>
                </a:effectLst>
                <a:latin typeface="+mn-ea"/>
                <a:ea typeface="+mn-ea"/>
              </a:rPr>
              <a:t>高级岗位结构比例</a:t>
            </a:r>
            <a:r>
              <a:rPr lang="zh-CN" altLang="zh-CN" sz="2000" dirty="0" smtClean="0">
                <a:solidFill>
                  <a:schemeClr val="accent2"/>
                </a:solidFill>
                <a:effectLst>
                  <a:outerShdw blurRad="38100" dist="38100" dir="2700000" algn="tl">
                    <a:srgbClr val="000000">
                      <a:alpha val="43137"/>
                    </a:srgbClr>
                  </a:outerShdw>
                </a:effectLst>
                <a:latin typeface="+mn-ea"/>
                <a:ea typeface="+mn-ea"/>
              </a:rPr>
              <a:t>等政策，在我校</a:t>
            </a:r>
            <a:r>
              <a:rPr lang="zh-CN" altLang="zh-CN" sz="2000" dirty="0" smtClean="0">
                <a:solidFill>
                  <a:srgbClr val="FF0000"/>
                </a:solidFill>
                <a:effectLst>
                  <a:outerShdw blurRad="38100" dist="38100" dir="2700000" algn="tl">
                    <a:srgbClr val="000000">
                      <a:alpha val="43137"/>
                    </a:srgbClr>
                  </a:outerShdw>
                </a:effectLst>
                <a:latin typeface="+mn-ea"/>
                <a:ea typeface="+mn-ea"/>
              </a:rPr>
              <a:t>各类各级岗位增加并有空缺</a:t>
            </a:r>
            <a:r>
              <a:rPr lang="zh-CN" altLang="zh-CN" sz="2000" dirty="0" smtClean="0">
                <a:solidFill>
                  <a:schemeClr val="accent2"/>
                </a:solidFill>
                <a:effectLst>
                  <a:outerShdw blurRad="38100" dist="38100" dir="2700000" algn="tl">
                    <a:srgbClr val="000000">
                      <a:alpha val="43137"/>
                    </a:srgbClr>
                  </a:outerShdw>
                </a:effectLst>
                <a:latin typeface="+mn-ea"/>
                <a:ea typeface="+mn-ea"/>
              </a:rPr>
              <a:t>的条件下，符合</a:t>
            </a:r>
            <a:r>
              <a:rPr lang="zh-CN" altLang="zh-CN" sz="2000" dirty="0" smtClean="0">
                <a:solidFill>
                  <a:srgbClr val="FF0000"/>
                </a:solidFill>
                <a:effectLst>
                  <a:outerShdw blurRad="38100" dist="38100" dir="2700000" algn="tl">
                    <a:srgbClr val="000000">
                      <a:alpha val="43137"/>
                    </a:srgbClr>
                  </a:outerShdw>
                </a:effectLst>
                <a:latin typeface="+mn-ea"/>
                <a:ea typeface="+mn-ea"/>
              </a:rPr>
              <a:t>晋升高一级岗位职级评定条件</a:t>
            </a:r>
            <a:r>
              <a:rPr lang="zh-CN" altLang="zh-CN" sz="2000" dirty="0" smtClean="0">
                <a:solidFill>
                  <a:schemeClr val="accent2"/>
                </a:solidFill>
                <a:effectLst>
                  <a:outerShdw blurRad="38100" dist="38100" dir="2700000" algn="tl">
                    <a:srgbClr val="000000">
                      <a:alpha val="43137"/>
                    </a:srgbClr>
                  </a:outerShdw>
                </a:effectLst>
                <a:latin typeface="+mn-ea"/>
                <a:ea typeface="+mn-ea"/>
              </a:rPr>
              <a:t>以及</a:t>
            </a:r>
            <a:r>
              <a:rPr lang="zh-CN" altLang="zh-CN" sz="2000" dirty="0" smtClean="0">
                <a:solidFill>
                  <a:srgbClr val="FF0000"/>
                </a:solidFill>
                <a:effectLst>
                  <a:outerShdw blurRad="38100" dist="38100" dir="2700000" algn="tl">
                    <a:srgbClr val="000000">
                      <a:alpha val="43137"/>
                    </a:srgbClr>
                  </a:outerShdw>
                </a:effectLst>
                <a:latin typeface="+mn-ea"/>
                <a:ea typeface="+mn-ea"/>
              </a:rPr>
              <a:t>上一轮已聘到相应岗位职级</a:t>
            </a:r>
            <a:r>
              <a:rPr lang="zh-CN" altLang="zh-CN" sz="2000" dirty="0" smtClean="0">
                <a:solidFill>
                  <a:schemeClr val="accent2"/>
                </a:solidFill>
                <a:effectLst>
                  <a:outerShdw blurRad="38100" dist="38100" dir="2700000" algn="tl">
                    <a:srgbClr val="000000">
                      <a:alpha val="43137"/>
                    </a:srgbClr>
                  </a:outerShdw>
                </a:effectLst>
                <a:latin typeface="+mn-ea"/>
                <a:ea typeface="+mn-ea"/>
              </a:rPr>
              <a:t>的人员，可由本人按岗位职级评定程序申报，学校评议择优聘任。</a:t>
            </a:r>
            <a:endParaRPr lang="zh-CN" altLang="zh-CN" sz="2000" dirty="0" smtClean="0">
              <a:solidFill>
                <a:schemeClr val="accent2"/>
              </a:solidFill>
              <a:effectLst>
                <a:outerShdw blurRad="38100" dist="38100" dir="2700000" algn="tl">
                  <a:srgbClr val="000000">
                    <a:alpha val="43137"/>
                  </a:srgbClr>
                </a:outerShdw>
              </a:effectLst>
              <a:latin typeface="+mn-ea"/>
              <a:ea typeface="+mn-ea"/>
            </a:endParaRPr>
          </a:p>
        </p:txBody>
      </p:sp>
      <p:sp>
        <p:nvSpPr>
          <p:cNvPr id="7" name="文本框 99"/>
          <p:cNvSpPr txBox="1"/>
          <p:nvPr/>
        </p:nvSpPr>
        <p:spPr>
          <a:xfrm>
            <a:off x="3851920" y="697260"/>
            <a:ext cx="5012298" cy="369332"/>
          </a:xfrm>
          <a:prstGeom prst="rect">
            <a:avLst/>
          </a:prstGeom>
          <a:noFill/>
          <a:ln w="9525">
            <a:noFill/>
          </a:ln>
        </p:spPr>
        <p:txBody>
          <a:bodyPr wrap="square">
            <a:spAutoFit/>
          </a:bodyPr>
          <a:lstStyle/>
          <a:p>
            <a:pPr lvl="0"/>
            <a:r>
              <a:rPr lang="zh-CN" altLang="zh-CN" b="1" dirty="0" smtClean="0">
                <a:solidFill>
                  <a:srgbClr val="FF0000"/>
                </a:solidFill>
              </a:rPr>
              <a:t>二</a:t>
            </a:r>
            <a:r>
              <a:rPr lang="zh-CN" altLang="zh-CN" b="1" dirty="0" smtClean="0">
                <a:solidFill>
                  <a:srgbClr val="FF0000"/>
                </a:solidFill>
              </a:rPr>
              <a:t>、岗位设置管理实施工作中需注意的事项</a:t>
            </a:r>
            <a:endParaRPr lang="zh-CN" altLang="en-US" b="1" dirty="0">
              <a:solidFill>
                <a:srgbClr val="FF0000"/>
              </a:solidFill>
              <a:latin typeface="楷体" panose="02010609060101010101" charset="-122"/>
              <a:ea typeface="楷体" panose="02010609060101010101" charset="-122"/>
            </a:endParaRPr>
          </a:p>
        </p:txBody>
      </p:sp>
    </p:spTree>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15" descr="校名副本.gif"/>
          <p:cNvPicPr>
            <a:picLocks noChangeAspect="1"/>
          </p:cNvPicPr>
          <p:nvPr/>
        </p:nvPicPr>
        <p:blipFill>
          <a:blip r:embed="rId1" cstate="print">
            <a:clrChange>
              <a:clrFrom>
                <a:srgbClr val="D8D8D8"/>
              </a:clrFrom>
              <a:clrTo>
                <a:srgbClr val="D8D8D8">
                  <a:alpha val="0"/>
                </a:srgbClr>
              </a:clrTo>
            </a:clrChange>
            <a:extLst>
              <a:ext uri="{28A0092B-C50C-407E-A947-70E740481C1C}">
                <a14:useLocalDpi xmlns:a14="http://schemas.microsoft.com/office/drawing/2010/main" val="0"/>
              </a:ext>
            </a:extLst>
          </a:blip>
          <a:srcRect/>
          <a:stretch>
            <a:fillRect/>
          </a:stretch>
        </p:blipFill>
        <p:spPr bwMode="auto">
          <a:xfrm>
            <a:off x="1042988" y="360363"/>
            <a:ext cx="1368425" cy="547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6" descr="hspace=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2425" y="336550"/>
            <a:ext cx="596900" cy="595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接连接符 5"/>
          <p:cNvCxnSpPr/>
          <p:nvPr/>
        </p:nvCxnSpPr>
        <p:spPr>
          <a:xfrm>
            <a:off x="43815" y="1129665"/>
            <a:ext cx="6622415" cy="635"/>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10247" name="Text Box 6"/>
          <p:cNvSpPr txBox="1">
            <a:spLocks noChangeArrowheads="1"/>
          </p:cNvSpPr>
          <p:nvPr/>
        </p:nvSpPr>
        <p:spPr bwMode="auto">
          <a:xfrm>
            <a:off x="0" y="1129308"/>
            <a:ext cx="8964488" cy="368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000" rIns="72000">
            <a:spAutoFit/>
          </a:bodyPr>
          <a:lstStyle>
            <a:lvl1pPr marL="215900" indent="-215900"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ts val="4000"/>
              </a:lnSpc>
            </a:pPr>
            <a:r>
              <a:rPr lang="en-US" altLang="zh-CN" sz="2000" dirty="0" smtClean="0">
                <a:solidFill>
                  <a:srgbClr val="FF0000"/>
                </a:solidFill>
                <a:latin typeface="+mn-ea"/>
                <a:ea typeface="+mn-ea"/>
              </a:rPr>
              <a:t>    </a:t>
            </a:r>
            <a:r>
              <a:rPr lang="zh-CN" altLang="zh-CN" sz="2000" dirty="0" smtClean="0">
                <a:solidFill>
                  <a:srgbClr val="FF0000"/>
                </a:solidFill>
                <a:latin typeface="+mn-ea"/>
                <a:ea typeface="+mn-ea"/>
              </a:rPr>
              <a:t>（二）专业技术岗位需注意的事项</a:t>
            </a:r>
            <a:endParaRPr lang="zh-CN" altLang="zh-CN" sz="2000" dirty="0" smtClean="0">
              <a:solidFill>
                <a:srgbClr val="FF0000"/>
              </a:solidFill>
              <a:latin typeface="+mn-ea"/>
              <a:ea typeface="+mn-ea"/>
            </a:endParaRPr>
          </a:p>
          <a:p>
            <a:pPr marL="0" indent="215900">
              <a:lnSpc>
                <a:spcPts val="4000"/>
              </a:lnSpc>
            </a:pPr>
            <a:r>
              <a:rPr lang="en-US" altLang="zh-CN" sz="2000" dirty="0" smtClean="0">
                <a:latin typeface="+mn-ea"/>
                <a:ea typeface="+mn-ea"/>
              </a:rPr>
              <a:t>   1</a:t>
            </a:r>
            <a:r>
              <a:rPr lang="en-US" altLang="zh-CN" sz="2000" dirty="0" smtClean="0">
                <a:latin typeface="+mn-ea"/>
                <a:ea typeface="+mn-ea"/>
              </a:rPr>
              <a:t>. </a:t>
            </a:r>
            <a:r>
              <a:rPr lang="zh-CN" altLang="zh-CN" sz="2000" dirty="0" smtClean="0">
                <a:latin typeface="+mn-ea"/>
                <a:ea typeface="+mn-ea"/>
              </a:rPr>
              <a:t>新入校人员按所具备的相应专业技术职务任职基本条件、学术水平和能力评审相应的职级。</a:t>
            </a:r>
            <a:endParaRPr lang="zh-CN" altLang="zh-CN" sz="2000" dirty="0" smtClean="0">
              <a:latin typeface="+mn-ea"/>
              <a:ea typeface="+mn-ea"/>
            </a:endParaRPr>
          </a:p>
          <a:p>
            <a:pPr marL="0" indent="215900">
              <a:lnSpc>
                <a:spcPts val="4000"/>
              </a:lnSpc>
            </a:pPr>
            <a:r>
              <a:rPr lang="zh-CN" altLang="zh-CN" sz="2000" dirty="0" smtClean="0">
                <a:latin typeface="+mn-ea"/>
                <a:ea typeface="+mn-ea"/>
              </a:rPr>
              <a:t>（</a:t>
            </a:r>
            <a:r>
              <a:rPr lang="en-US" altLang="zh-CN" sz="2000" dirty="0" smtClean="0">
                <a:latin typeface="+mn-ea"/>
                <a:ea typeface="+mn-ea"/>
              </a:rPr>
              <a:t>1</a:t>
            </a:r>
            <a:r>
              <a:rPr lang="zh-CN" altLang="zh-CN" sz="2000" dirty="0" smtClean="0">
                <a:latin typeface="+mn-ea"/>
                <a:ea typeface="+mn-ea"/>
              </a:rPr>
              <a:t>）博士后研究人员工作期满出站新引进到校工作可评定为七级岗位职级（聘期三年，三年后按其专业技术职务聘岗）。 </a:t>
            </a:r>
            <a:endParaRPr lang="zh-CN" altLang="zh-CN" sz="2000" dirty="0" smtClean="0">
              <a:latin typeface="+mn-ea"/>
              <a:ea typeface="+mn-ea"/>
            </a:endParaRPr>
          </a:p>
          <a:p>
            <a:pPr marL="0" indent="215900">
              <a:lnSpc>
                <a:spcPts val="4000"/>
              </a:lnSpc>
            </a:pPr>
            <a:r>
              <a:rPr lang="zh-CN" altLang="zh-CN" sz="2000" dirty="0" smtClean="0">
                <a:latin typeface="+mn-ea"/>
                <a:ea typeface="+mn-ea"/>
              </a:rPr>
              <a:t>（</a:t>
            </a:r>
            <a:r>
              <a:rPr lang="en-US" altLang="zh-CN" sz="2000" dirty="0" smtClean="0">
                <a:latin typeface="+mn-ea"/>
                <a:ea typeface="+mn-ea"/>
              </a:rPr>
              <a:t>2</a:t>
            </a:r>
            <a:r>
              <a:rPr lang="zh-CN" altLang="zh-CN" sz="2000" dirty="0" smtClean="0">
                <a:latin typeface="+mn-ea"/>
                <a:ea typeface="+mn-ea"/>
              </a:rPr>
              <a:t>）新参加工作获得博士学位的毕业生转正定级后可评定为十级岗位职级。</a:t>
            </a:r>
            <a:endParaRPr lang="zh-CN" altLang="zh-CN" sz="2000" dirty="0" smtClean="0">
              <a:latin typeface="+mn-ea"/>
              <a:ea typeface="+mn-ea"/>
            </a:endParaRPr>
          </a:p>
          <a:p>
            <a:pPr marL="0" indent="215900">
              <a:lnSpc>
                <a:spcPts val="4000"/>
              </a:lnSpc>
            </a:pPr>
            <a:r>
              <a:rPr lang="zh-CN" altLang="zh-CN" sz="2000" dirty="0" smtClean="0">
                <a:latin typeface="+mn-ea"/>
                <a:ea typeface="+mn-ea"/>
              </a:rPr>
              <a:t>（</a:t>
            </a:r>
            <a:r>
              <a:rPr lang="en-US" altLang="zh-CN" sz="2000" dirty="0" smtClean="0">
                <a:latin typeface="+mn-ea"/>
                <a:ea typeface="+mn-ea"/>
              </a:rPr>
              <a:t>3</a:t>
            </a:r>
            <a:r>
              <a:rPr lang="zh-CN" altLang="zh-CN" sz="2000" dirty="0" smtClean="0">
                <a:latin typeface="+mn-ea"/>
                <a:ea typeface="+mn-ea"/>
              </a:rPr>
              <a:t>）新参加工作获得硕士学位人员转正定级后可评定为十二级岗位</a:t>
            </a:r>
            <a:r>
              <a:rPr lang="zh-CN" altLang="zh-CN" sz="2000" dirty="0" smtClean="0">
                <a:latin typeface="+mn-ea"/>
                <a:ea typeface="+mn-ea"/>
              </a:rPr>
              <a:t>职级。</a:t>
            </a:r>
            <a:endParaRPr lang="zh-CN" altLang="zh-CN" sz="2000" dirty="0" smtClean="0">
              <a:latin typeface="+mn-ea"/>
              <a:ea typeface="+mn-ea"/>
            </a:endParaRPr>
          </a:p>
        </p:txBody>
      </p:sp>
      <p:sp>
        <p:nvSpPr>
          <p:cNvPr id="7" name="文本框 99"/>
          <p:cNvSpPr txBox="1"/>
          <p:nvPr/>
        </p:nvSpPr>
        <p:spPr>
          <a:xfrm>
            <a:off x="3851920" y="697260"/>
            <a:ext cx="5012298" cy="369332"/>
          </a:xfrm>
          <a:prstGeom prst="rect">
            <a:avLst/>
          </a:prstGeom>
          <a:noFill/>
          <a:ln w="9525">
            <a:noFill/>
          </a:ln>
        </p:spPr>
        <p:txBody>
          <a:bodyPr wrap="square">
            <a:spAutoFit/>
          </a:bodyPr>
          <a:lstStyle/>
          <a:p>
            <a:pPr lvl="0"/>
            <a:r>
              <a:rPr lang="zh-CN" altLang="zh-CN" b="1" dirty="0" smtClean="0">
                <a:solidFill>
                  <a:srgbClr val="FF0000"/>
                </a:solidFill>
              </a:rPr>
              <a:t>二</a:t>
            </a:r>
            <a:r>
              <a:rPr lang="zh-CN" altLang="zh-CN" b="1" dirty="0" smtClean="0">
                <a:solidFill>
                  <a:srgbClr val="FF0000"/>
                </a:solidFill>
              </a:rPr>
              <a:t>、岗位设置管理实施工作中需注意的事项</a:t>
            </a:r>
            <a:endParaRPr lang="zh-CN" altLang="en-US" b="1" dirty="0">
              <a:solidFill>
                <a:srgbClr val="FF0000"/>
              </a:solidFill>
              <a:latin typeface="楷体" panose="02010609060101010101" charset="-122"/>
              <a:ea typeface="楷体" panose="02010609060101010101" charset="-122"/>
            </a:endParaRPr>
          </a:p>
        </p:txBody>
      </p:sp>
    </p:spTree>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15" descr="校名副本.gif"/>
          <p:cNvPicPr>
            <a:picLocks noChangeAspect="1"/>
          </p:cNvPicPr>
          <p:nvPr/>
        </p:nvPicPr>
        <p:blipFill>
          <a:blip r:embed="rId1" cstate="print">
            <a:clrChange>
              <a:clrFrom>
                <a:srgbClr val="D8D8D8"/>
              </a:clrFrom>
              <a:clrTo>
                <a:srgbClr val="D8D8D8">
                  <a:alpha val="0"/>
                </a:srgbClr>
              </a:clrTo>
            </a:clrChange>
            <a:extLst>
              <a:ext uri="{28A0092B-C50C-407E-A947-70E740481C1C}">
                <a14:useLocalDpi xmlns:a14="http://schemas.microsoft.com/office/drawing/2010/main" val="0"/>
              </a:ext>
            </a:extLst>
          </a:blip>
          <a:srcRect/>
          <a:stretch>
            <a:fillRect/>
          </a:stretch>
        </p:blipFill>
        <p:spPr bwMode="auto">
          <a:xfrm>
            <a:off x="1042988" y="360363"/>
            <a:ext cx="1368425" cy="547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6" descr="hspace=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2425" y="336550"/>
            <a:ext cx="596900" cy="595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接连接符 5"/>
          <p:cNvCxnSpPr/>
          <p:nvPr/>
        </p:nvCxnSpPr>
        <p:spPr>
          <a:xfrm>
            <a:off x="43815" y="1129665"/>
            <a:ext cx="6622415" cy="635"/>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10247" name="Text Box 6"/>
          <p:cNvSpPr txBox="1">
            <a:spLocks noChangeArrowheads="1"/>
          </p:cNvSpPr>
          <p:nvPr/>
        </p:nvSpPr>
        <p:spPr bwMode="auto">
          <a:xfrm>
            <a:off x="0" y="1129030"/>
            <a:ext cx="9107170" cy="4194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000" rIns="72000">
            <a:spAutoFit/>
          </a:bodyPr>
          <a:lstStyle>
            <a:lvl1pPr marL="215900" indent="-215900"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indent="215900">
              <a:lnSpc>
                <a:spcPts val="4000"/>
              </a:lnSpc>
            </a:pPr>
            <a:r>
              <a:rPr lang="en-US" altLang="zh-CN" sz="2000" dirty="0" smtClean="0">
                <a:latin typeface="+mj-ea"/>
                <a:ea typeface="+mj-ea"/>
              </a:rPr>
              <a:t> 2</a:t>
            </a:r>
            <a:r>
              <a:rPr lang="en-US" altLang="zh-CN" sz="2000" dirty="0" smtClean="0">
                <a:latin typeface="+mj-ea"/>
                <a:ea typeface="+mj-ea"/>
              </a:rPr>
              <a:t>. </a:t>
            </a:r>
            <a:r>
              <a:rPr lang="zh-CN" altLang="zh-CN" sz="2000" dirty="0" smtClean="0">
                <a:latin typeface="+mj-ea"/>
                <a:ea typeface="+mj-ea"/>
              </a:rPr>
              <a:t>专技岗位任职年限按实际聘任年限计算</a:t>
            </a:r>
            <a:r>
              <a:rPr lang="zh-CN" altLang="zh-CN" sz="2000" dirty="0" smtClean="0">
                <a:latin typeface="+mj-ea"/>
                <a:ea typeface="+mj-ea"/>
              </a:rPr>
              <a:t>。</a:t>
            </a:r>
            <a:endParaRPr lang="en-US" altLang="zh-CN" sz="2000" dirty="0" smtClean="0">
              <a:latin typeface="+mj-ea"/>
              <a:ea typeface="+mj-ea"/>
            </a:endParaRPr>
          </a:p>
          <a:p>
            <a:pPr marL="0" indent="215900">
              <a:lnSpc>
                <a:spcPts val="4000"/>
              </a:lnSpc>
            </a:pPr>
            <a:r>
              <a:rPr lang="en-US" altLang="zh-CN" sz="2000" dirty="0" smtClean="0">
                <a:latin typeface="+mj-ea"/>
                <a:ea typeface="+mj-ea"/>
              </a:rPr>
              <a:t> 3</a:t>
            </a:r>
            <a:r>
              <a:rPr lang="en-US" altLang="zh-CN" sz="2000" dirty="0" smtClean="0">
                <a:latin typeface="+mj-ea"/>
                <a:ea typeface="+mj-ea"/>
              </a:rPr>
              <a:t>. </a:t>
            </a:r>
            <a:r>
              <a:rPr lang="zh-CN" altLang="zh-CN" sz="2000" dirty="0" smtClean="0">
                <a:latin typeface="+mj-ea"/>
                <a:ea typeface="+mj-ea"/>
              </a:rPr>
              <a:t>非本岗位相应系列专业技术职务的人员应严格按照文件规定转评相应系列的专业技术职务，未转评的人员，按其第三轮岗位设置聘任的岗位职级评定，不能申报晋升高一级岗位职级</a:t>
            </a:r>
            <a:r>
              <a:rPr lang="zh-CN" altLang="zh-CN" sz="2000" dirty="0" smtClean="0">
                <a:latin typeface="+mj-ea"/>
                <a:ea typeface="+mj-ea"/>
              </a:rPr>
              <a:t>。</a:t>
            </a:r>
            <a:endParaRPr lang="en-US" altLang="zh-CN" sz="2000" dirty="0" smtClean="0">
              <a:latin typeface="+mj-ea"/>
              <a:ea typeface="+mj-ea"/>
            </a:endParaRPr>
          </a:p>
          <a:p>
            <a:pPr marL="0" indent="215900">
              <a:lnSpc>
                <a:spcPts val="4000"/>
              </a:lnSpc>
            </a:pPr>
            <a:r>
              <a:rPr lang="en-US" altLang="zh-CN" sz="2000" dirty="0" smtClean="0">
                <a:latin typeface="+mj-ea"/>
                <a:ea typeface="+mj-ea"/>
              </a:rPr>
              <a:t>4</a:t>
            </a:r>
            <a:r>
              <a:rPr lang="en-US" altLang="zh-CN" sz="2000" dirty="0" smtClean="0">
                <a:latin typeface="+mj-ea"/>
                <a:ea typeface="+mj-ea"/>
              </a:rPr>
              <a:t>. </a:t>
            </a:r>
            <a:r>
              <a:rPr lang="zh-CN" altLang="zh-CN" sz="2000" dirty="0" smtClean="0">
                <a:latin typeface="+mj-ea"/>
                <a:ea typeface="+mj-ea"/>
              </a:rPr>
              <a:t>部分由外单位自主聘任（不属于可确认为我省专业技术职务任职资格范围）或聘任条件、职称系列不符合我校聘任要求的专业技术人员，仍按福大人〔</a:t>
            </a:r>
            <a:r>
              <a:rPr lang="en-US" altLang="zh-CN" sz="2000" dirty="0" smtClean="0">
                <a:latin typeface="+mj-ea"/>
                <a:ea typeface="+mj-ea"/>
              </a:rPr>
              <a:t>2008</a:t>
            </a:r>
            <a:r>
              <a:rPr lang="zh-CN" altLang="zh-CN" sz="2000" dirty="0" smtClean="0">
                <a:latin typeface="+mj-ea"/>
                <a:ea typeface="+mj-ea"/>
              </a:rPr>
              <a:t>〕</a:t>
            </a:r>
            <a:r>
              <a:rPr lang="en-US" altLang="zh-CN" sz="2000" dirty="0" smtClean="0">
                <a:latin typeface="+mj-ea"/>
                <a:ea typeface="+mj-ea"/>
              </a:rPr>
              <a:t>120</a:t>
            </a:r>
            <a:r>
              <a:rPr lang="zh-CN" altLang="zh-CN" sz="2000" dirty="0" smtClean="0">
                <a:latin typeface="+mj-ea"/>
                <a:ea typeface="+mj-ea"/>
              </a:rPr>
              <a:t>号文件执行高职低聘</a:t>
            </a:r>
            <a:r>
              <a:rPr lang="zh-CN" altLang="zh-CN" sz="2000" dirty="0" smtClean="0">
                <a:latin typeface="+mj-ea"/>
                <a:ea typeface="+mj-ea"/>
              </a:rPr>
              <a:t>。</a:t>
            </a:r>
            <a:endParaRPr lang="en-US" altLang="zh-CN" sz="2000" dirty="0" smtClean="0">
              <a:latin typeface="+mj-ea"/>
              <a:ea typeface="+mj-ea"/>
            </a:endParaRPr>
          </a:p>
          <a:p>
            <a:pPr marL="0" indent="215900">
              <a:lnSpc>
                <a:spcPts val="4000"/>
              </a:lnSpc>
            </a:pPr>
            <a:r>
              <a:rPr lang="en-US" altLang="zh-CN" sz="2000" dirty="0" smtClean="0">
                <a:latin typeface="+mj-ea"/>
                <a:ea typeface="+mj-ea"/>
              </a:rPr>
              <a:t>5</a:t>
            </a:r>
            <a:r>
              <a:rPr lang="en-US" altLang="zh-CN" sz="2000" dirty="0" smtClean="0">
                <a:latin typeface="+mj-ea"/>
                <a:ea typeface="+mj-ea"/>
              </a:rPr>
              <a:t>. </a:t>
            </a:r>
            <a:r>
              <a:rPr lang="zh-CN" altLang="zh-CN" sz="2000" dirty="0" smtClean="0">
                <a:latin typeface="+mj-ea"/>
                <a:ea typeface="+mj-ea"/>
              </a:rPr>
              <a:t>不予核定、聘任专技工资系列明显低于管理工资系列人员的附设专技岗位。</a:t>
            </a:r>
            <a:endParaRPr lang="zh-CN" altLang="zh-CN" sz="2000" dirty="0">
              <a:latin typeface="+mj-ea"/>
              <a:ea typeface="+mj-ea"/>
            </a:endParaRPr>
          </a:p>
        </p:txBody>
      </p:sp>
      <p:sp>
        <p:nvSpPr>
          <p:cNvPr id="7" name="文本框 99"/>
          <p:cNvSpPr txBox="1"/>
          <p:nvPr/>
        </p:nvSpPr>
        <p:spPr>
          <a:xfrm>
            <a:off x="3851920" y="697260"/>
            <a:ext cx="5012298" cy="369332"/>
          </a:xfrm>
          <a:prstGeom prst="rect">
            <a:avLst/>
          </a:prstGeom>
          <a:noFill/>
          <a:ln w="9525">
            <a:noFill/>
          </a:ln>
        </p:spPr>
        <p:txBody>
          <a:bodyPr wrap="square">
            <a:spAutoFit/>
          </a:bodyPr>
          <a:lstStyle/>
          <a:p>
            <a:pPr lvl="0"/>
            <a:r>
              <a:rPr lang="zh-CN" altLang="zh-CN" b="1" dirty="0" smtClean="0">
                <a:solidFill>
                  <a:srgbClr val="FF0000"/>
                </a:solidFill>
              </a:rPr>
              <a:t>二</a:t>
            </a:r>
            <a:r>
              <a:rPr lang="zh-CN" altLang="zh-CN" b="1" dirty="0" smtClean="0">
                <a:solidFill>
                  <a:srgbClr val="FF0000"/>
                </a:solidFill>
              </a:rPr>
              <a:t>、岗位设置管理实施工作中需注意的事项</a:t>
            </a:r>
            <a:endParaRPr lang="zh-CN" altLang="en-US" b="1" dirty="0">
              <a:solidFill>
                <a:srgbClr val="FF0000"/>
              </a:solidFill>
              <a:latin typeface="楷体" panose="02010609060101010101" charset="-122"/>
              <a:ea typeface="楷体" panose="02010609060101010101" charset="-122"/>
            </a:endParaRPr>
          </a:p>
        </p:txBody>
      </p:sp>
    </p:spTree>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15" descr="校名副本.gif"/>
          <p:cNvPicPr>
            <a:picLocks noChangeAspect="1"/>
          </p:cNvPicPr>
          <p:nvPr/>
        </p:nvPicPr>
        <p:blipFill>
          <a:blip r:embed="rId1" cstate="print">
            <a:clrChange>
              <a:clrFrom>
                <a:srgbClr val="D8D8D8"/>
              </a:clrFrom>
              <a:clrTo>
                <a:srgbClr val="D8D8D8">
                  <a:alpha val="0"/>
                </a:srgbClr>
              </a:clrTo>
            </a:clrChange>
            <a:extLst>
              <a:ext uri="{28A0092B-C50C-407E-A947-70E740481C1C}">
                <a14:useLocalDpi xmlns:a14="http://schemas.microsoft.com/office/drawing/2010/main" val="0"/>
              </a:ext>
            </a:extLst>
          </a:blip>
          <a:srcRect/>
          <a:stretch>
            <a:fillRect/>
          </a:stretch>
        </p:blipFill>
        <p:spPr bwMode="auto">
          <a:xfrm>
            <a:off x="1042988" y="360363"/>
            <a:ext cx="1368425" cy="547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6" descr="hspace=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2425" y="336550"/>
            <a:ext cx="596900" cy="595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接连接符 5"/>
          <p:cNvCxnSpPr/>
          <p:nvPr/>
        </p:nvCxnSpPr>
        <p:spPr>
          <a:xfrm>
            <a:off x="43815" y="1129665"/>
            <a:ext cx="6622415" cy="635"/>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10247" name="Text Box 6"/>
          <p:cNvSpPr txBox="1">
            <a:spLocks noChangeArrowheads="1"/>
          </p:cNvSpPr>
          <p:nvPr/>
        </p:nvSpPr>
        <p:spPr bwMode="auto">
          <a:xfrm>
            <a:off x="0" y="1129308"/>
            <a:ext cx="8964488" cy="4323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000" rIns="72000">
            <a:spAutoFit/>
          </a:bodyPr>
          <a:lstStyle>
            <a:lvl1pPr marL="215900" indent="-215900"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indent="215900">
              <a:lnSpc>
                <a:spcPts val="3000"/>
              </a:lnSpc>
            </a:pPr>
            <a:r>
              <a:rPr lang="en-US" altLang="zh-CN" sz="2000" dirty="0" smtClean="0">
                <a:latin typeface="+mj-ea"/>
                <a:ea typeface="+mj-ea"/>
              </a:rPr>
              <a:t> 6. </a:t>
            </a:r>
            <a:r>
              <a:rPr lang="zh-CN" altLang="zh-CN" sz="2000" dirty="0" smtClean="0">
                <a:latin typeface="+mj-ea"/>
                <a:ea typeface="+mj-ea"/>
              </a:rPr>
              <a:t>出国人员在学校批准的期限内可申请相应的岗位职级，未经同意逾期未归者不予申请。 </a:t>
            </a:r>
            <a:endParaRPr lang="zh-CN" altLang="zh-CN" sz="2000" dirty="0" smtClean="0">
              <a:latin typeface="+mj-ea"/>
              <a:ea typeface="+mj-ea"/>
            </a:endParaRPr>
          </a:p>
          <a:p>
            <a:pPr marL="0" indent="215900">
              <a:lnSpc>
                <a:spcPts val="3000"/>
              </a:lnSpc>
            </a:pPr>
            <a:r>
              <a:rPr lang="en-US" altLang="zh-CN" sz="2000" dirty="0" smtClean="0">
                <a:latin typeface="+mj-ea"/>
                <a:ea typeface="+mj-ea"/>
              </a:rPr>
              <a:t> 7. </a:t>
            </a:r>
            <a:r>
              <a:rPr lang="zh-CN" altLang="zh-CN" sz="2000" dirty="0" smtClean="0">
                <a:latin typeface="+mj-ea"/>
                <a:ea typeface="+mj-ea"/>
              </a:rPr>
              <a:t>本办法中所有确认条件中的有关业绩，均为任现职以来所取得的业绩，且同一项成果以最高奖项计入，不重复计算。</a:t>
            </a:r>
            <a:endParaRPr lang="zh-CN" altLang="zh-CN" sz="2000" dirty="0" smtClean="0">
              <a:latin typeface="+mj-ea"/>
              <a:ea typeface="+mj-ea"/>
            </a:endParaRPr>
          </a:p>
          <a:p>
            <a:pPr marL="0" indent="215900">
              <a:lnSpc>
                <a:spcPts val="3000"/>
              </a:lnSpc>
            </a:pPr>
            <a:r>
              <a:rPr lang="en-US" altLang="zh-CN" sz="2000" dirty="0" smtClean="0">
                <a:latin typeface="+mj-ea"/>
                <a:ea typeface="+mj-ea"/>
              </a:rPr>
              <a:t> 8. </a:t>
            </a:r>
            <a:r>
              <a:rPr lang="zh-CN" altLang="zh-CN" sz="2000" dirty="0" smtClean="0">
                <a:latin typeface="+mj-ea"/>
                <a:ea typeface="+mj-ea"/>
              </a:rPr>
              <a:t>聘用中的任职年限、业绩条件计算至</a:t>
            </a:r>
            <a:r>
              <a:rPr lang="en-US" altLang="zh-CN" sz="2000" dirty="0" smtClean="0">
                <a:latin typeface="+mj-ea"/>
                <a:ea typeface="+mj-ea"/>
              </a:rPr>
              <a:t>2018</a:t>
            </a:r>
            <a:r>
              <a:rPr lang="zh-CN" altLang="zh-CN" sz="2000" dirty="0" smtClean="0">
                <a:latin typeface="+mj-ea"/>
                <a:ea typeface="+mj-ea"/>
              </a:rPr>
              <a:t>年</a:t>
            </a:r>
            <a:r>
              <a:rPr lang="en-US" altLang="zh-CN" sz="2000" dirty="0" smtClean="0">
                <a:latin typeface="+mj-ea"/>
                <a:ea typeface="+mj-ea"/>
              </a:rPr>
              <a:t>12</a:t>
            </a:r>
            <a:r>
              <a:rPr lang="zh-CN" altLang="zh-CN" sz="2000" dirty="0" smtClean="0">
                <a:latin typeface="+mj-ea"/>
                <a:ea typeface="+mj-ea"/>
              </a:rPr>
              <a:t>月</a:t>
            </a:r>
            <a:r>
              <a:rPr lang="en-US" altLang="zh-CN" sz="2000" dirty="0" smtClean="0">
                <a:latin typeface="+mj-ea"/>
                <a:ea typeface="+mj-ea"/>
              </a:rPr>
              <a:t>31</a:t>
            </a:r>
            <a:r>
              <a:rPr lang="zh-CN" altLang="zh-CN" sz="2000" dirty="0" smtClean="0">
                <a:latin typeface="+mj-ea"/>
                <a:ea typeface="+mj-ea"/>
              </a:rPr>
              <a:t>日。原从较高职务聘到较低职务的较高职务的任职时间可合并计算为较低职务的任职年限。</a:t>
            </a:r>
            <a:endParaRPr lang="zh-CN" altLang="zh-CN" sz="2000" dirty="0" smtClean="0">
              <a:latin typeface="+mj-ea"/>
              <a:ea typeface="+mj-ea"/>
            </a:endParaRPr>
          </a:p>
          <a:p>
            <a:pPr marL="0" indent="215900">
              <a:lnSpc>
                <a:spcPts val="3000"/>
              </a:lnSpc>
            </a:pPr>
            <a:r>
              <a:rPr lang="en-US" altLang="zh-CN" sz="2000" dirty="0" smtClean="0">
                <a:latin typeface="+mj-ea"/>
                <a:ea typeface="+mj-ea"/>
              </a:rPr>
              <a:t> 9. 2014</a:t>
            </a:r>
            <a:r>
              <a:rPr lang="zh-CN" altLang="zh-CN" sz="2000" dirty="0" smtClean="0">
                <a:latin typeface="+mj-ea"/>
                <a:ea typeface="+mj-ea"/>
              </a:rPr>
              <a:t>年</a:t>
            </a:r>
            <a:r>
              <a:rPr lang="en-US" altLang="zh-CN" sz="2000" dirty="0" smtClean="0">
                <a:latin typeface="+mj-ea"/>
                <a:ea typeface="+mj-ea"/>
              </a:rPr>
              <a:t>12</a:t>
            </a:r>
            <a:r>
              <a:rPr lang="zh-CN" altLang="zh-CN" sz="2000" dirty="0" smtClean="0">
                <a:latin typeface="+mj-ea"/>
                <a:ea typeface="+mj-ea"/>
              </a:rPr>
              <a:t>月省人社厅制定下发了《关于印发</a:t>
            </a:r>
            <a:r>
              <a:rPr lang="en-US" altLang="zh-CN" sz="2000" dirty="0" smtClean="0">
                <a:latin typeface="+mj-ea"/>
                <a:ea typeface="+mj-ea"/>
              </a:rPr>
              <a:t>&lt;</a:t>
            </a:r>
            <a:r>
              <a:rPr lang="zh-CN" altLang="zh-CN" sz="2000" dirty="0" smtClean="0">
                <a:latin typeface="+mj-ea"/>
                <a:ea typeface="+mj-ea"/>
              </a:rPr>
              <a:t>福建省事业单位专业技术二级岗位基本任职条件（试行）</a:t>
            </a:r>
            <a:r>
              <a:rPr lang="en-US" altLang="zh-CN" sz="2000" dirty="0" smtClean="0">
                <a:latin typeface="+mj-ea"/>
                <a:ea typeface="+mj-ea"/>
              </a:rPr>
              <a:t>&gt;</a:t>
            </a:r>
            <a:r>
              <a:rPr lang="zh-CN" altLang="zh-CN" sz="2000" dirty="0" smtClean="0">
                <a:latin typeface="+mj-ea"/>
                <a:ea typeface="+mj-ea"/>
              </a:rPr>
              <a:t>的通知》（闽人社文〔</a:t>
            </a:r>
            <a:r>
              <a:rPr lang="en-US" altLang="zh-CN" sz="2000" dirty="0" smtClean="0">
                <a:latin typeface="+mj-ea"/>
                <a:ea typeface="+mj-ea"/>
              </a:rPr>
              <a:t>2014</a:t>
            </a:r>
            <a:r>
              <a:rPr lang="zh-CN" altLang="zh-CN" sz="2000" dirty="0" smtClean="0">
                <a:latin typeface="+mj-ea"/>
                <a:ea typeface="+mj-ea"/>
              </a:rPr>
              <a:t>〕</a:t>
            </a:r>
            <a:r>
              <a:rPr lang="en-US" altLang="zh-CN" sz="2000" dirty="0" smtClean="0">
                <a:latin typeface="+mj-ea"/>
                <a:ea typeface="+mj-ea"/>
              </a:rPr>
              <a:t>374</a:t>
            </a:r>
            <a:r>
              <a:rPr lang="zh-CN" altLang="zh-CN" sz="2000" dirty="0" smtClean="0">
                <a:latin typeface="+mj-ea"/>
                <a:ea typeface="+mj-ea"/>
              </a:rPr>
              <a:t>号 ）。目前国家级科研项目类别有所变化，但省里对申报专业技术二级岗位的有关项目未做调整，因此我校第四轮岗位聘用中专业技术二级岗位评定条件仍按闽人社文〔</a:t>
            </a:r>
            <a:r>
              <a:rPr lang="en-US" altLang="zh-CN" sz="2000" dirty="0" smtClean="0">
                <a:latin typeface="+mj-ea"/>
                <a:ea typeface="+mj-ea"/>
              </a:rPr>
              <a:t>2014</a:t>
            </a:r>
            <a:r>
              <a:rPr lang="zh-CN" altLang="zh-CN" sz="2000" dirty="0" smtClean="0">
                <a:latin typeface="+mj-ea"/>
                <a:ea typeface="+mj-ea"/>
              </a:rPr>
              <a:t>〕</a:t>
            </a:r>
            <a:r>
              <a:rPr lang="en-US" altLang="zh-CN" sz="2000" dirty="0" smtClean="0">
                <a:latin typeface="+mj-ea"/>
                <a:ea typeface="+mj-ea"/>
              </a:rPr>
              <a:t>374</a:t>
            </a:r>
            <a:r>
              <a:rPr lang="zh-CN" altLang="zh-CN" sz="2000" dirty="0" smtClean="0">
                <a:latin typeface="+mj-ea"/>
                <a:ea typeface="+mj-ea"/>
              </a:rPr>
              <a:t>号规定的基本条件上结合学校实际制订。</a:t>
            </a:r>
            <a:endParaRPr lang="zh-CN" altLang="zh-CN" sz="2000" dirty="0">
              <a:latin typeface="+mj-ea"/>
              <a:ea typeface="+mj-ea"/>
            </a:endParaRPr>
          </a:p>
        </p:txBody>
      </p:sp>
      <p:sp>
        <p:nvSpPr>
          <p:cNvPr id="7" name="文本框 99"/>
          <p:cNvSpPr txBox="1"/>
          <p:nvPr/>
        </p:nvSpPr>
        <p:spPr>
          <a:xfrm>
            <a:off x="3851920" y="697260"/>
            <a:ext cx="5012298" cy="369332"/>
          </a:xfrm>
          <a:prstGeom prst="rect">
            <a:avLst/>
          </a:prstGeom>
          <a:noFill/>
          <a:ln w="9525">
            <a:noFill/>
          </a:ln>
        </p:spPr>
        <p:txBody>
          <a:bodyPr wrap="square">
            <a:spAutoFit/>
          </a:bodyPr>
          <a:lstStyle/>
          <a:p>
            <a:pPr lvl="0"/>
            <a:r>
              <a:rPr lang="zh-CN" altLang="zh-CN" b="1" dirty="0" smtClean="0">
                <a:solidFill>
                  <a:srgbClr val="FF0000"/>
                </a:solidFill>
              </a:rPr>
              <a:t>二</a:t>
            </a:r>
            <a:r>
              <a:rPr lang="zh-CN" altLang="zh-CN" b="1" dirty="0" smtClean="0">
                <a:solidFill>
                  <a:srgbClr val="FF0000"/>
                </a:solidFill>
              </a:rPr>
              <a:t>、岗位设置管理实施工作中需注意的事项</a:t>
            </a:r>
            <a:endParaRPr lang="zh-CN" altLang="en-US" b="1" dirty="0">
              <a:solidFill>
                <a:srgbClr val="FF0000"/>
              </a:solidFill>
              <a:latin typeface="楷体" panose="02010609060101010101" charset="-122"/>
              <a:ea typeface="楷体" panose="02010609060101010101" charset="-122"/>
            </a:endParaRPr>
          </a:p>
        </p:txBody>
      </p:sp>
    </p:spTree>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15" descr="校名副本.gif"/>
          <p:cNvPicPr>
            <a:picLocks noChangeAspect="1"/>
          </p:cNvPicPr>
          <p:nvPr/>
        </p:nvPicPr>
        <p:blipFill>
          <a:blip r:embed="rId1" cstate="print">
            <a:clrChange>
              <a:clrFrom>
                <a:srgbClr val="D8D8D8"/>
              </a:clrFrom>
              <a:clrTo>
                <a:srgbClr val="D8D8D8">
                  <a:alpha val="0"/>
                </a:srgbClr>
              </a:clrTo>
            </a:clrChange>
            <a:extLst>
              <a:ext uri="{28A0092B-C50C-407E-A947-70E740481C1C}">
                <a14:useLocalDpi xmlns:a14="http://schemas.microsoft.com/office/drawing/2010/main" val="0"/>
              </a:ext>
            </a:extLst>
          </a:blip>
          <a:srcRect/>
          <a:stretch>
            <a:fillRect/>
          </a:stretch>
        </p:blipFill>
        <p:spPr bwMode="auto">
          <a:xfrm>
            <a:off x="1042988" y="360363"/>
            <a:ext cx="1368425" cy="547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6" descr="hspace=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2425" y="336550"/>
            <a:ext cx="596900" cy="595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接连接符 5"/>
          <p:cNvCxnSpPr/>
          <p:nvPr/>
        </p:nvCxnSpPr>
        <p:spPr>
          <a:xfrm>
            <a:off x="43815" y="1129665"/>
            <a:ext cx="6622415" cy="635"/>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10247" name="Text Box 6"/>
          <p:cNvSpPr txBox="1">
            <a:spLocks noChangeArrowheads="1"/>
          </p:cNvSpPr>
          <p:nvPr/>
        </p:nvSpPr>
        <p:spPr bwMode="auto">
          <a:xfrm>
            <a:off x="0" y="1129030"/>
            <a:ext cx="9091930" cy="368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000" rIns="72000">
            <a:spAutoFit/>
          </a:bodyPr>
          <a:lstStyle>
            <a:lvl1pPr marL="215900" indent="-215900"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lvl="0" indent="355600" eaLnBrk="1" hangingPunct="1">
              <a:lnSpc>
                <a:spcPts val="4000"/>
              </a:lnSpc>
              <a:tabLst>
                <a:tab pos="581025" algn="l"/>
                <a:tab pos="1163320" algn="l"/>
                <a:tab pos="1744345" algn="l"/>
                <a:tab pos="2327275" algn="l"/>
                <a:tab pos="2908300" algn="l"/>
                <a:tab pos="3489325" algn="l"/>
                <a:tab pos="4071620" algn="l"/>
                <a:tab pos="4652645" algn="l"/>
                <a:tab pos="5235575" algn="l"/>
                <a:tab pos="5816600" algn="l"/>
                <a:tab pos="6397625" algn="l"/>
                <a:tab pos="6979920" algn="l"/>
                <a:tab pos="7560945" algn="l"/>
                <a:tab pos="8143875" algn="l"/>
                <a:tab pos="8724900" algn="l"/>
                <a:tab pos="9305925" algn="l"/>
              </a:tabLst>
            </a:pPr>
            <a:r>
              <a:rPr lang="zh-CN" altLang="zh-CN" sz="2000" dirty="0" smtClean="0">
                <a:solidFill>
                  <a:srgbClr val="FF0000"/>
                </a:solidFill>
                <a:latin typeface="+mj-ea"/>
                <a:ea typeface="+mj-ea"/>
                <a:cs typeface="仿宋_GB2312" charset="-122"/>
              </a:rPr>
              <a:t>（三）管理岗位需注意的事项</a:t>
            </a:r>
            <a:endParaRPr lang="zh-CN" altLang="zh-CN" sz="800" dirty="0" smtClean="0">
              <a:solidFill>
                <a:srgbClr val="FF0000"/>
              </a:solidFill>
              <a:latin typeface="+mj-ea"/>
              <a:ea typeface="+mj-ea"/>
              <a:cs typeface="宋体" panose="02010600030101010101" pitchFamily="2" charset="-122"/>
            </a:endParaRPr>
          </a:p>
          <a:p>
            <a:pPr marL="0" lvl="0" indent="355600">
              <a:lnSpc>
                <a:spcPts val="4000"/>
              </a:lnSpc>
              <a:tabLst>
                <a:tab pos="581025" algn="l"/>
                <a:tab pos="1163320" algn="l"/>
                <a:tab pos="1744345" algn="l"/>
                <a:tab pos="2327275" algn="l"/>
                <a:tab pos="2908300" algn="l"/>
                <a:tab pos="3489325" algn="l"/>
                <a:tab pos="4071620" algn="l"/>
                <a:tab pos="4652645" algn="l"/>
                <a:tab pos="5235575" algn="l"/>
                <a:tab pos="5816600" algn="l"/>
                <a:tab pos="6397625" algn="l"/>
                <a:tab pos="6979920" algn="l"/>
                <a:tab pos="7560945" algn="l"/>
                <a:tab pos="8143875" algn="l"/>
                <a:tab pos="8724900" algn="l"/>
                <a:tab pos="9305925" algn="l"/>
              </a:tabLst>
            </a:pPr>
            <a:r>
              <a:rPr lang="en-US" altLang="zh-CN" sz="2000" dirty="0" smtClean="0">
                <a:solidFill>
                  <a:srgbClr val="000000"/>
                </a:solidFill>
                <a:latin typeface="+mj-ea"/>
                <a:ea typeface="+mj-ea"/>
                <a:cs typeface="仿宋_GB2312" charset="-122"/>
              </a:rPr>
              <a:t>1. </a:t>
            </a:r>
            <a:r>
              <a:rPr lang="zh-CN" altLang="en-US" sz="2000" dirty="0" smtClean="0">
                <a:solidFill>
                  <a:srgbClr val="000000"/>
                </a:solidFill>
                <a:latin typeface="+mj-ea"/>
                <a:ea typeface="+mj-ea"/>
                <a:cs typeface="仿宋_GB2312" charset="-122"/>
              </a:rPr>
              <a:t>机关部门中专业性强的财会、审计、统计、工程技术、学报编辑、档案等岗位按专业技术岗聘用。 </a:t>
            </a:r>
            <a:endParaRPr lang="zh-CN" altLang="en-US" sz="800" dirty="0" smtClean="0">
              <a:latin typeface="+mj-ea"/>
              <a:ea typeface="+mj-ea"/>
              <a:cs typeface="宋体" panose="02010600030101010101" pitchFamily="2" charset="-122"/>
            </a:endParaRPr>
          </a:p>
          <a:p>
            <a:pPr marL="0" lvl="0" indent="355600">
              <a:lnSpc>
                <a:spcPts val="4000"/>
              </a:lnSpc>
              <a:tabLst>
                <a:tab pos="581025" algn="l"/>
                <a:tab pos="1163320" algn="l"/>
                <a:tab pos="1744345" algn="l"/>
                <a:tab pos="2327275" algn="l"/>
                <a:tab pos="2908300" algn="l"/>
                <a:tab pos="3489325" algn="l"/>
                <a:tab pos="4071620" algn="l"/>
                <a:tab pos="4652645" algn="l"/>
                <a:tab pos="5235575" algn="l"/>
                <a:tab pos="5816600" algn="l"/>
                <a:tab pos="6397625" algn="l"/>
                <a:tab pos="6979920" algn="l"/>
                <a:tab pos="7560945" algn="l"/>
                <a:tab pos="8143875" algn="l"/>
                <a:tab pos="8724900" algn="l"/>
                <a:tab pos="9305925" algn="l"/>
              </a:tabLst>
            </a:pPr>
            <a:r>
              <a:rPr lang="en-US" altLang="zh-CN" sz="2000" dirty="0" smtClean="0">
                <a:solidFill>
                  <a:srgbClr val="000000"/>
                </a:solidFill>
                <a:latin typeface="+mj-ea"/>
                <a:ea typeface="+mj-ea"/>
                <a:cs typeface="仿宋_GB2312" charset="-122"/>
              </a:rPr>
              <a:t>2. </a:t>
            </a:r>
            <a:r>
              <a:rPr lang="zh-CN" altLang="en-US" sz="2000" dirty="0" smtClean="0">
                <a:solidFill>
                  <a:srgbClr val="000000"/>
                </a:solidFill>
                <a:latin typeface="+mj-ea"/>
                <a:ea typeface="+mj-ea"/>
                <a:cs typeface="仿宋_GB2312" charset="-122"/>
              </a:rPr>
              <a:t>专职辅导员按教师岗位聘用，各学院分管学生思政工作的党委副书记、兼做辅导员的组织员、团委书记可根据其职务任职条件确定相应的管理岗位职</a:t>
            </a:r>
            <a:r>
              <a:rPr lang="zh-CN" altLang="en-US" sz="2000" dirty="0" smtClean="0">
                <a:solidFill>
                  <a:srgbClr val="000000"/>
                </a:solidFill>
                <a:latin typeface="+mj-ea"/>
                <a:ea typeface="+mj-ea"/>
                <a:cs typeface="仿宋_GB2312" charset="-122"/>
              </a:rPr>
              <a:t>级。</a:t>
            </a:r>
            <a:endParaRPr lang="zh-CN" altLang="en-US" sz="800" dirty="0" smtClean="0">
              <a:latin typeface="+mj-ea"/>
              <a:ea typeface="+mj-ea"/>
              <a:cs typeface="宋体" panose="02010600030101010101" pitchFamily="2" charset="-122"/>
            </a:endParaRPr>
          </a:p>
          <a:p>
            <a:pPr marL="0" lvl="0" indent="355600">
              <a:lnSpc>
                <a:spcPts val="4000"/>
              </a:lnSpc>
              <a:tabLst>
                <a:tab pos="581025" algn="l"/>
                <a:tab pos="1163320" algn="l"/>
                <a:tab pos="1744345" algn="l"/>
                <a:tab pos="2327275" algn="l"/>
                <a:tab pos="2908300" algn="l"/>
                <a:tab pos="3489325" algn="l"/>
                <a:tab pos="4071620" algn="l"/>
                <a:tab pos="4652645" algn="l"/>
                <a:tab pos="5235575" algn="l"/>
                <a:tab pos="5816600" algn="l"/>
                <a:tab pos="6397625" algn="l"/>
                <a:tab pos="6979920" algn="l"/>
                <a:tab pos="7560945" algn="l"/>
                <a:tab pos="8143875" algn="l"/>
                <a:tab pos="8724900" algn="l"/>
                <a:tab pos="9305925" algn="l"/>
              </a:tabLst>
            </a:pPr>
            <a:r>
              <a:rPr lang="en-US" altLang="zh-CN" sz="2000" dirty="0" smtClean="0">
                <a:solidFill>
                  <a:srgbClr val="000000"/>
                </a:solidFill>
                <a:latin typeface="+mj-ea"/>
                <a:ea typeface="+mj-ea"/>
                <a:cs typeface="仿宋_GB2312" charset="-122"/>
              </a:rPr>
              <a:t>3. </a:t>
            </a:r>
            <a:r>
              <a:rPr lang="zh-CN" altLang="en-US" sz="2000" dirty="0" smtClean="0">
                <a:solidFill>
                  <a:srgbClr val="000000"/>
                </a:solidFill>
                <a:latin typeface="+mj-ea"/>
                <a:ea typeface="+mj-ea"/>
                <a:cs typeface="仿宋_GB2312" charset="-122"/>
              </a:rPr>
              <a:t>应聘管理岗位一般应具有大学专科以上文化程度，其中六级以上管理岗位，一般应具有大学本科以上文化程度。</a:t>
            </a:r>
            <a:endParaRPr lang="zh-CN" altLang="en-US" sz="2800" dirty="0" smtClean="0">
              <a:latin typeface="+mj-ea"/>
              <a:ea typeface="+mj-ea"/>
              <a:cs typeface="宋体" panose="02010600030101010101" pitchFamily="2" charset="-122"/>
            </a:endParaRPr>
          </a:p>
        </p:txBody>
      </p:sp>
      <p:sp>
        <p:nvSpPr>
          <p:cNvPr id="7" name="文本框 99"/>
          <p:cNvSpPr txBox="1"/>
          <p:nvPr/>
        </p:nvSpPr>
        <p:spPr>
          <a:xfrm>
            <a:off x="3851920" y="697260"/>
            <a:ext cx="5012298" cy="369332"/>
          </a:xfrm>
          <a:prstGeom prst="rect">
            <a:avLst/>
          </a:prstGeom>
          <a:noFill/>
          <a:ln w="9525">
            <a:noFill/>
          </a:ln>
        </p:spPr>
        <p:txBody>
          <a:bodyPr wrap="square">
            <a:spAutoFit/>
          </a:bodyPr>
          <a:lstStyle/>
          <a:p>
            <a:pPr lvl="0"/>
            <a:r>
              <a:rPr lang="zh-CN" altLang="zh-CN" b="1" dirty="0" smtClean="0">
                <a:solidFill>
                  <a:srgbClr val="FF0000"/>
                </a:solidFill>
              </a:rPr>
              <a:t>二</a:t>
            </a:r>
            <a:r>
              <a:rPr lang="zh-CN" altLang="zh-CN" b="1" dirty="0" smtClean="0">
                <a:solidFill>
                  <a:srgbClr val="FF0000"/>
                </a:solidFill>
              </a:rPr>
              <a:t>、岗位设置管理实施工作中需注意的事项</a:t>
            </a:r>
            <a:endParaRPr lang="zh-CN" altLang="en-US" b="1" dirty="0">
              <a:solidFill>
                <a:srgbClr val="FF0000"/>
              </a:solidFill>
              <a:latin typeface="楷体" panose="02010609060101010101" charset="-122"/>
              <a:ea typeface="楷体" panose="02010609060101010101" charset="-122"/>
            </a:endParaRPr>
          </a:p>
        </p:txBody>
      </p:sp>
    </p:spTree>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15" descr="校名副本.gif"/>
          <p:cNvPicPr>
            <a:picLocks noChangeAspect="1"/>
          </p:cNvPicPr>
          <p:nvPr/>
        </p:nvPicPr>
        <p:blipFill>
          <a:blip r:embed="rId1" cstate="print">
            <a:clrChange>
              <a:clrFrom>
                <a:srgbClr val="D8D8D8"/>
              </a:clrFrom>
              <a:clrTo>
                <a:srgbClr val="D8D8D8">
                  <a:alpha val="0"/>
                </a:srgbClr>
              </a:clrTo>
            </a:clrChange>
            <a:extLst>
              <a:ext uri="{28A0092B-C50C-407E-A947-70E740481C1C}">
                <a14:useLocalDpi xmlns:a14="http://schemas.microsoft.com/office/drawing/2010/main" val="0"/>
              </a:ext>
            </a:extLst>
          </a:blip>
          <a:srcRect/>
          <a:stretch>
            <a:fillRect/>
          </a:stretch>
        </p:blipFill>
        <p:spPr bwMode="auto">
          <a:xfrm>
            <a:off x="1042988" y="360363"/>
            <a:ext cx="1368425" cy="547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6" descr="hspace=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2425" y="336550"/>
            <a:ext cx="596900" cy="595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接连接符 5"/>
          <p:cNvCxnSpPr/>
          <p:nvPr/>
        </p:nvCxnSpPr>
        <p:spPr>
          <a:xfrm>
            <a:off x="43815" y="1129665"/>
            <a:ext cx="6622415" cy="635"/>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10247" name="Text Box 6"/>
          <p:cNvSpPr txBox="1">
            <a:spLocks noChangeArrowheads="1"/>
          </p:cNvSpPr>
          <p:nvPr/>
        </p:nvSpPr>
        <p:spPr bwMode="auto">
          <a:xfrm>
            <a:off x="0" y="1129308"/>
            <a:ext cx="8964488" cy="4194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000" rIns="72000">
            <a:spAutoFit/>
          </a:bodyPr>
          <a:lstStyle>
            <a:lvl1pPr marL="215900" indent="-215900"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indent="215900">
              <a:lnSpc>
                <a:spcPts val="4000"/>
              </a:lnSpc>
            </a:pPr>
            <a:r>
              <a:rPr lang="en-US" altLang="zh-CN" sz="2000" dirty="0" smtClean="0">
                <a:latin typeface="+mj-ea"/>
                <a:ea typeface="+mj-ea"/>
              </a:rPr>
              <a:t> 4. </a:t>
            </a:r>
            <a:r>
              <a:rPr lang="zh-CN" altLang="zh-CN" sz="2000" dirty="0" smtClean="0">
                <a:latin typeface="+mj-ea"/>
                <a:ea typeface="+mj-ea"/>
              </a:rPr>
              <a:t>大学专科毕业生见习期满，可以聘到十级管理岗位；获硕士学位毕业研究生或本科毕业见习期满考核合格，可以聘到九级管理岗位；获博士学位毕业研究生，可以聘到七级管理岗位。</a:t>
            </a:r>
            <a:endParaRPr lang="zh-CN" altLang="zh-CN" sz="2000" dirty="0" smtClean="0">
              <a:latin typeface="+mj-ea"/>
              <a:ea typeface="+mj-ea"/>
            </a:endParaRPr>
          </a:p>
          <a:p>
            <a:pPr marL="0" indent="215900">
              <a:lnSpc>
                <a:spcPts val="4000"/>
              </a:lnSpc>
            </a:pPr>
            <a:r>
              <a:rPr lang="en-US" altLang="zh-CN" sz="2000" dirty="0" smtClean="0">
                <a:latin typeface="+mj-ea"/>
                <a:ea typeface="+mj-ea"/>
              </a:rPr>
              <a:t> 5. </a:t>
            </a:r>
            <a:r>
              <a:rPr lang="zh-CN" altLang="zh-CN" sz="2000" dirty="0" smtClean="0">
                <a:latin typeface="+mj-ea"/>
                <a:ea typeface="+mj-ea"/>
              </a:rPr>
              <a:t>聘用中的任职年限、业绩条件计算至</a:t>
            </a:r>
            <a:r>
              <a:rPr lang="en-US" altLang="zh-CN" sz="2000" dirty="0" smtClean="0">
                <a:latin typeface="+mj-ea"/>
                <a:ea typeface="+mj-ea"/>
              </a:rPr>
              <a:t>2018</a:t>
            </a:r>
            <a:r>
              <a:rPr lang="zh-CN" altLang="zh-CN" sz="2000" dirty="0" smtClean="0">
                <a:latin typeface="+mj-ea"/>
                <a:ea typeface="+mj-ea"/>
              </a:rPr>
              <a:t>年</a:t>
            </a:r>
            <a:r>
              <a:rPr lang="en-US" altLang="zh-CN" sz="2000" dirty="0" smtClean="0">
                <a:latin typeface="+mj-ea"/>
                <a:ea typeface="+mj-ea"/>
              </a:rPr>
              <a:t>12</a:t>
            </a:r>
            <a:r>
              <a:rPr lang="zh-CN" altLang="zh-CN" sz="2000" dirty="0" smtClean="0">
                <a:latin typeface="+mj-ea"/>
                <a:ea typeface="+mj-ea"/>
              </a:rPr>
              <a:t>月</a:t>
            </a:r>
            <a:r>
              <a:rPr lang="en-US" altLang="zh-CN" sz="2000" dirty="0" smtClean="0">
                <a:latin typeface="+mj-ea"/>
                <a:ea typeface="+mj-ea"/>
              </a:rPr>
              <a:t>31</a:t>
            </a:r>
            <a:r>
              <a:rPr lang="zh-CN" altLang="zh-CN" sz="2000" dirty="0" smtClean="0">
                <a:latin typeface="+mj-ea"/>
                <a:ea typeface="+mj-ea"/>
              </a:rPr>
              <a:t>日。原从较高职务聘到较低职务的较高职务的任职时间可合并计算为较低职务的任职年限。 </a:t>
            </a:r>
            <a:endParaRPr lang="zh-CN" altLang="zh-CN" sz="2000" dirty="0" smtClean="0">
              <a:latin typeface="+mj-ea"/>
              <a:ea typeface="+mj-ea"/>
            </a:endParaRPr>
          </a:p>
          <a:p>
            <a:pPr marL="0" indent="215900">
              <a:lnSpc>
                <a:spcPts val="4000"/>
              </a:lnSpc>
            </a:pPr>
            <a:r>
              <a:rPr lang="en-US" altLang="zh-CN" sz="2000" dirty="0" smtClean="0">
                <a:latin typeface="+mj-ea"/>
                <a:ea typeface="+mj-ea"/>
              </a:rPr>
              <a:t> 6. </a:t>
            </a:r>
            <a:r>
              <a:rPr lang="zh-CN" altLang="zh-CN" sz="2000" dirty="0" smtClean="0">
                <a:latin typeface="+mj-ea"/>
                <a:ea typeface="+mj-ea"/>
              </a:rPr>
              <a:t>管理人员中的军转干部在聘用中按现岗位职务对应条件申请，原军队较高职务任职年限可与现职务任职年限合并计算。 </a:t>
            </a:r>
            <a:endParaRPr lang="zh-CN" altLang="zh-CN" sz="2000" dirty="0" smtClean="0">
              <a:latin typeface="+mj-ea"/>
              <a:ea typeface="+mj-ea"/>
            </a:endParaRPr>
          </a:p>
          <a:p>
            <a:pPr marL="0" indent="215900">
              <a:lnSpc>
                <a:spcPts val="4000"/>
              </a:lnSpc>
            </a:pPr>
            <a:r>
              <a:rPr lang="en-US" altLang="zh-CN" sz="2000" dirty="0" smtClean="0">
                <a:latin typeface="+mj-ea"/>
                <a:ea typeface="+mj-ea"/>
              </a:rPr>
              <a:t> 7.</a:t>
            </a:r>
            <a:r>
              <a:rPr lang="zh-CN" altLang="zh-CN" sz="2000" dirty="0" smtClean="0">
                <a:latin typeface="+mj-ea"/>
                <a:ea typeface="+mj-ea"/>
              </a:rPr>
              <a:t>“双肩挑”干部可按专业技术岗位聘任。</a:t>
            </a:r>
            <a:endParaRPr lang="zh-CN" altLang="zh-CN" sz="2000" dirty="0">
              <a:latin typeface="+mj-ea"/>
              <a:ea typeface="+mj-ea"/>
            </a:endParaRPr>
          </a:p>
        </p:txBody>
      </p:sp>
      <p:sp>
        <p:nvSpPr>
          <p:cNvPr id="7" name="文本框 99"/>
          <p:cNvSpPr txBox="1"/>
          <p:nvPr/>
        </p:nvSpPr>
        <p:spPr>
          <a:xfrm>
            <a:off x="3851920" y="697260"/>
            <a:ext cx="5012298" cy="369332"/>
          </a:xfrm>
          <a:prstGeom prst="rect">
            <a:avLst/>
          </a:prstGeom>
          <a:noFill/>
          <a:ln w="9525">
            <a:noFill/>
          </a:ln>
        </p:spPr>
        <p:txBody>
          <a:bodyPr wrap="square">
            <a:spAutoFit/>
          </a:bodyPr>
          <a:lstStyle/>
          <a:p>
            <a:pPr lvl="0"/>
            <a:r>
              <a:rPr lang="zh-CN" altLang="zh-CN" b="1" dirty="0" smtClean="0">
                <a:solidFill>
                  <a:srgbClr val="FF0000"/>
                </a:solidFill>
              </a:rPr>
              <a:t>二</a:t>
            </a:r>
            <a:r>
              <a:rPr lang="zh-CN" altLang="zh-CN" b="1" dirty="0" smtClean="0">
                <a:solidFill>
                  <a:srgbClr val="FF0000"/>
                </a:solidFill>
              </a:rPr>
              <a:t>、岗位设置管理实施工作中需注意的事项</a:t>
            </a:r>
            <a:endParaRPr lang="zh-CN" altLang="en-US" b="1" dirty="0">
              <a:solidFill>
                <a:srgbClr val="FF0000"/>
              </a:solidFill>
              <a:latin typeface="楷体" panose="02010609060101010101" charset="-122"/>
              <a:ea typeface="楷体" panose="02010609060101010101" charset="-122"/>
            </a:endParaRPr>
          </a:p>
        </p:txBody>
      </p:sp>
    </p:spTree>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15" descr="校名副本.gif"/>
          <p:cNvPicPr>
            <a:picLocks noChangeAspect="1"/>
          </p:cNvPicPr>
          <p:nvPr/>
        </p:nvPicPr>
        <p:blipFill>
          <a:blip r:embed="rId1" cstate="print">
            <a:clrChange>
              <a:clrFrom>
                <a:srgbClr val="D8D8D8"/>
              </a:clrFrom>
              <a:clrTo>
                <a:srgbClr val="D8D8D8">
                  <a:alpha val="0"/>
                </a:srgbClr>
              </a:clrTo>
            </a:clrChange>
            <a:extLst>
              <a:ext uri="{28A0092B-C50C-407E-A947-70E740481C1C}">
                <a14:useLocalDpi xmlns:a14="http://schemas.microsoft.com/office/drawing/2010/main" val="0"/>
              </a:ext>
            </a:extLst>
          </a:blip>
          <a:srcRect/>
          <a:stretch>
            <a:fillRect/>
          </a:stretch>
        </p:blipFill>
        <p:spPr bwMode="auto">
          <a:xfrm>
            <a:off x="1042988" y="360363"/>
            <a:ext cx="1368425" cy="547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6" descr="hspace=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2425" y="336550"/>
            <a:ext cx="596900" cy="595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接连接符 5"/>
          <p:cNvCxnSpPr/>
          <p:nvPr/>
        </p:nvCxnSpPr>
        <p:spPr>
          <a:xfrm>
            <a:off x="43815" y="1129665"/>
            <a:ext cx="6622415" cy="635"/>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10247" name="Text Box 6"/>
          <p:cNvSpPr txBox="1">
            <a:spLocks noChangeArrowheads="1"/>
          </p:cNvSpPr>
          <p:nvPr/>
        </p:nvSpPr>
        <p:spPr bwMode="auto">
          <a:xfrm>
            <a:off x="0" y="1129308"/>
            <a:ext cx="8964488" cy="368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000" rIns="72000">
            <a:spAutoFit/>
          </a:bodyPr>
          <a:lstStyle>
            <a:lvl1pPr marL="215900" indent="-215900"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indent="215900">
              <a:lnSpc>
                <a:spcPts val="3500"/>
              </a:lnSpc>
            </a:pPr>
            <a:r>
              <a:rPr lang="zh-CN" altLang="en-US" sz="2000" b="1" dirty="0" smtClean="0">
                <a:solidFill>
                  <a:srgbClr val="FF0000"/>
                </a:solidFill>
              </a:rPr>
              <a:t>（四）</a:t>
            </a:r>
            <a:r>
              <a:rPr lang="zh-CN" altLang="zh-CN" sz="2000" b="1" dirty="0" smtClean="0">
                <a:solidFill>
                  <a:srgbClr val="FF0000"/>
                </a:solidFill>
              </a:rPr>
              <a:t>暂缓聘用的人员</a:t>
            </a:r>
            <a:endParaRPr lang="zh-CN" altLang="zh-CN" sz="2000" b="1" dirty="0" smtClean="0">
              <a:solidFill>
                <a:srgbClr val="FF0000"/>
              </a:solidFill>
            </a:endParaRPr>
          </a:p>
          <a:p>
            <a:pPr marL="0" indent="215900">
              <a:lnSpc>
                <a:spcPts val="3500"/>
              </a:lnSpc>
            </a:pPr>
            <a:r>
              <a:rPr lang="en-US" altLang="zh-CN" sz="2000" dirty="0" smtClean="0"/>
              <a:t>     1</a:t>
            </a:r>
            <a:r>
              <a:rPr lang="en-US" altLang="zh-CN" sz="2000" dirty="0" smtClean="0"/>
              <a:t>. </a:t>
            </a:r>
            <a:r>
              <a:rPr lang="zh-CN" altLang="zh-CN" sz="2000" dirty="0" smtClean="0"/>
              <a:t>经学校批准因私出国保留公职人员。</a:t>
            </a:r>
            <a:endParaRPr lang="zh-CN" altLang="zh-CN" sz="2000" dirty="0" smtClean="0"/>
          </a:p>
          <a:p>
            <a:pPr marL="0" indent="215900">
              <a:lnSpc>
                <a:spcPts val="3500"/>
              </a:lnSpc>
            </a:pPr>
            <a:r>
              <a:rPr lang="en-US" altLang="zh-CN" sz="2000" dirty="0" smtClean="0"/>
              <a:t>     2. </a:t>
            </a:r>
            <a:r>
              <a:rPr lang="zh-CN" altLang="zh-CN" sz="2000" dirty="0" smtClean="0"/>
              <a:t>单位公派出国到期未归人员。</a:t>
            </a:r>
            <a:endParaRPr lang="zh-CN" altLang="zh-CN" sz="2000" dirty="0" smtClean="0"/>
          </a:p>
          <a:p>
            <a:pPr marL="0" indent="215900">
              <a:lnSpc>
                <a:spcPts val="3500"/>
              </a:lnSpc>
            </a:pPr>
            <a:r>
              <a:rPr lang="en-US" altLang="zh-CN" sz="2000" dirty="0" smtClean="0"/>
              <a:t>     3. </a:t>
            </a:r>
            <a:r>
              <a:rPr lang="zh-CN" altLang="zh-CN" sz="2000" dirty="0" smtClean="0"/>
              <a:t>因病休离岗超过半年的人员。</a:t>
            </a:r>
            <a:endParaRPr lang="zh-CN" altLang="zh-CN" sz="2000" dirty="0" smtClean="0"/>
          </a:p>
          <a:p>
            <a:pPr marL="0" indent="215900">
              <a:lnSpc>
                <a:spcPts val="3500"/>
              </a:lnSpc>
            </a:pPr>
            <a:r>
              <a:rPr lang="en-US" altLang="zh-CN" sz="2000" dirty="0" smtClean="0"/>
              <a:t>     4. </a:t>
            </a:r>
            <a:r>
              <a:rPr lang="zh-CN" altLang="zh-CN" sz="2000" dirty="0" smtClean="0"/>
              <a:t>年度考核不合格人员。</a:t>
            </a:r>
            <a:endParaRPr lang="zh-CN" altLang="zh-CN" sz="2000" dirty="0" smtClean="0"/>
          </a:p>
          <a:p>
            <a:pPr marL="0" indent="215900">
              <a:lnSpc>
                <a:spcPts val="3500"/>
              </a:lnSpc>
            </a:pPr>
            <a:r>
              <a:rPr lang="en-US" altLang="zh-CN" sz="2000" dirty="0" smtClean="0"/>
              <a:t>     5. </a:t>
            </a:r>
            <a:r>
              <a:rPr lang="zh-CN" altLang="zh-CN" sz="2000" dirty="0" smtClean="0"/>
              <a:t>受到行政记过及以上处分尚在处分期内的人员；正在接受有关部门审查尚无明确结论的人员。</a:t>
            </a:r>
            <a:endParaRPr lang="zh-CN" altLang="zh-CN" sz="2000" dirty="0" smtClean="0"/>
          </a:p>
          <a:p>
            <a:pPr marL="0" indent="215900">
              <a:lnSpc>
                <a:spcPts val="3500"/>
              </a:lnSpc>
            </a:pPr>
            <a:r>
              <a:rPr lang="en-US" altLang="zh-CN" sz="2000" dirty="0" smtClean="0"/>
              <a:t>     6</a:t>
            </a:r>
            <a:r>
              <a:rPr lang="en-US" altLang="zh-CN" sz="2000" dirty="0" smtClean="0"/>
              <a:t>. </a:t>
            </a:r>
            <a:r>
              <a:rPr lang="zh-CN" altLang="zh-CN" sz="2000" dirty="0" smtClean="0"/>
              <a:t>其他应暂缓聘用的人员。</a:t>
            </a:r>
            <a:endParaRPr lang="zh-CN" altLang="zh-CN" sz="2000" dirty="0"/>
          </a:p>
        </p:txBody>
      </p:sp>
      <p:sp>
        <p:nvSpPr>
          <p:cNvPr id="7" name="文本框 99"/>
          <p:cNvSpPr txBox="1"/>
          <p:nvPr/>
        </p:nvSpPr>
        <p:spPr>
          <a:xfrm>
            <a:off x="3851920" y="697260"/>
            <a:ext cx="5012298" cy="369332"/>
          </a:xfrm>
          <a:prstGeom prst="rect">
            <a:avLst/>
          </a:prstGeom>
          <a:noFill/>
          <a:ln w="9525">
            <a:noFill/>
          </a:ln>
        </p:spPr>
        <p:txBody>
          <a:bodyPr wrap="square">
            <a:spAutoFit/>
          </a:bodyPr>
          <a:lstStyle/>
          <a:p>
            <a:pPr lvl="0"/>
            <a:r>
              <a:rPr lang="zh-CN" altLang="zh-CN" b="1" dirty="0" smtClean="0">
                <a:solidFill>
                  <a:srgbClr val="FF0000"/>
                </a:solidFill>
              </a:rPr>
              <a:t>二</a:t>
            </a:r>
            <a:r>
              <a:rPr lang="zh-CN" altLang="zh-CN" b="1" dirty="0" smtClean="0">
                <a:solidFill>
                  <a:srgbClr val="FF0000"/>
                </a:solidFill>
              </a:rPr>
              <a:t>、岗位设置管理实施工作中需注意的事项</a:t>
            </a:r>
            <a:endParaRPr lang="zh-CN" altLang="en-US" b="1" dirty="0">
              <a:solidFill>
                <a:srgbClr val="FF0000"/>
              </a:solidFill>
              <a:latin typeface="楷体" panose="02010609060101010101" charset="-122"/>
              <a:ea typeface="楷体" panose="02010609060101010101" charset="-122"/>
            </a:endParaRPr>
          </a:p>
        </p:txBody>
      </p:sp>
    </p:spTree>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15" descr="校名副本.gif"/>
          <p:cNvPicPr>
            <a:picLocks noChangeAspect="1"/>
          </p:cNvPicPr>
          <p:nvPr/>
        </p:nvPicPr>
        <p:blipFill>
          <a:blip r:embed="rId1" cstate="print">
            <a:clrChange>
              <a:clrFrom>
                <a:srgbClr val="D8D8D8"/>
              </a:clrFrom>
              <a:clrTo>
                <a:srgbClr val="D8D8D8">
                  <a:alpha val="0"/>
                </a:srgbClr>
              </a:clrTo>
            </a:clrChange>
            <a:extLst>
              <a:ext uri="{28A0092B-C50C-407E-A947-70E740481C1C}">
                <a14:useLocalDpi xmlns:a14="http://schemas.microsoft.com/office/drawing/2010/main" val="0"/>
              </a:ext>
            </a:extLst>
          </a:blip>
          <a:srcRect/>
          <a:stretch>
            <a:fillRect/>
          </a:stretch>
        </p:blipFill>
        <p:spPr bwMode="auto">
          <a:xfrm>
            <a:off x="1042988" y="360363"/>
            <a:ext cx="1368425" cy="547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6" descr="hspace=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2425" y="336550"/>
            <a:ext cx="596900" cy="595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接连接符 5"/>
          <p:cNvCxnSpPr/>
          <p:nvPr/>
        </p:nvCxnSpPr>
        <p:spPr>
          <a:xfrm>
            <a:off x="43815" y="1129665"/>
            <a:ext cx="6622415" cy="635"/>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10247" name="Text Box 6"/>
          <p:cNvSpPr txBox="1">
            <a:spLocks noChangeArrowheads="1"/>
          </p:cNvSpPr>
          <p:nvPr/>
        </p:nvSpPr>
        <p:spPr bwMode="auto">
          <a:xfrm>
            <a:off x="9525" y="1266190"/>
            <a:ext cx="9125585" cy="3553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000" rIns="72000">
            <a:spAutoFit/>
          </a:bodyPr>
          <a:lstStyle>
            <a:lvl1pPr marL="215900" indent="-215900"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indent="215900">
              <a:lnSpc>
                <a:spcPts val="3000"/>
              </a:lnSpc>
            </a:pPr>
            <a:r>
              <a:rPr lang="zh-CN" altLang="zh-CN" sz="2000" dirty="0" smtClean="0">
                <a:solidFill>
                  <a:srgbClr val="FF0000"/>
                </a:solidFill>
                <a:latin typeface="微软雅黑" panose="020B0503020204020204" pitchFamily="34" charset="-122"/>
                <a:ea typeface="微软雅黑" panose="020B0503020204020204" pitchFamily="34" charset="-122"/>
              </a:rPr>
              <a:t>（一）个人的申报表</a:t>
            </a:r>
            <a:endParaRPr lang="zh-CN" altLang="zh-CN" sz="2000" b="1" dirty="0" smtClean="0">
              <a:latin typeface="微软雅黑" panose="020B0503020204020204" pitchFamily="34" charset="-122"/>
              <a:ea typeface="微软雅黑" panose="020B0503020204020204" pitchFamily="34" charset="-122"/>
            </a:endParaRPr>
          </a:p>
          <a:p>
            <a:pPr marL="0" indent="215900">
              <a:lnSpc>
                <a:spcPts val="3000"/>
              </a:lnSpc>
            </a:pPr>
            <a:r>
              <a:rPr lang="en-US" altLang="zh-CN" dirty="0" smtClean="0">
                <a:latin typeface="+mj-ea"/>
                <a:ea typeface="+mj-ea"/>
              </a:rPr>
              <a:t> 1. </a:t>
            </a:r>
            <a:r>
              <a:rPr lang="zh-CN" altLang="zh-CN" dirty="0" smtClean="0">
                <a:latin typeface="+mj-ea"/>
                <a:ea typeface="+mj-ea"/>
              </a:rPr>
              <a:t>个人申报表分为三类，分别是专业技术岗位申报表、管理岗位申报表、工勤岗位申报表，分别由相应岗位申报人员填写。“双肩挑”干部按专业技术岗位职级聘任，填写专业技术岗位申报表。各学院分管学生思政工作的党委副书记、兼做辅导员的组织员、团委书记需同时填写专业技术岗位申报表和管理岗位申报表。</a:t>
            </a:r>
            <a:endParaRPr lang="zh-CN" altLang="zh-CN" dirty="0" smtClean="0">
              <a:latin typeface="+mj-ea"/>
              <a:ea typeface="+mj-ea"/>
            </a:endParaRPr>
          </a:p>
          <a:p>
            <a:pPr marL="0" indent="215900">
              <a:lnSpc>
                <a:spcPts val="3000"/>
              </a:lnSpc>
            </a:pPr>
            <a:r>
              <a:rPr lang="en-US" altLang="zh-CN" dirty="0" smtClean="0">
                <a:latin typeface="+mj-ea"/>
                <a:ea typeface="+mj-ea"/>
              </a:rPr>
              <a:t> 2. </a:t>
            </a:r>
            <a:r>
              <a:rPr lang="zh-CN" altLang="zh-CN" dirty="0" smtClean="0">
                <a:latin typeface="+mj-ea"/>
                <a:ea typeface="+mj-ea"/>
              </a:rPr>
              <a:t>申报表个人填写部分都要计算机录入，不能手写；填写好的申报表</a:t>
            </a:r>
            <a:r>
              <a:rPr lang="en-US" altLang="zh-CN" dirty="0" smtClean="0">
                <a:latin typeface="+mj-ea"/>
                <a:ea typeface="+mj-ea"/>
              </a:rPr>
              <a:t>A4</a:t>
            </a:r>
            <a:r>
              <a:rPr lang="zh-CN" altLang="zh-CN" dirty="0" smtClean="0">
                <a:latin typeface="+mj-ea"/>
                <a:ea typeface="+mj-ea"/>
              </a:rPr>
              <a:t>纸双面打印，提交一份。申报表中的内容务必真实准确填写，否则影响申报后果由申报人自负。</a:t>
            </a:r>
            <a:endParaRPr lang="zh-CN" altLang="zh-CN" dirty="0" smtClean="0">
              <a:latin typeface="+mj-ea"/>
              <a:ea typeface="+mj-ea"/>
            </a:endParaRPr>
          </a:p>
          <a:p>
            <a:pPr marL="0" indent="215900">
              <a:lnSpc>
                <a:spcPts val="3000"/>
              </a:lnSpc>
            </a:pPr>
            <a:r>
              <a:rPr lang="en-US" altLang="zh-CN" dirty="0" smtClean="0">
                <a:latin typeface="+mj-ea"/>
                <a:ea typeface="+mj-ea"/>
              </a:rPr>
              <a:t> 3. </a:t>
            </a:r>
            <a:r>
              <a:rPr lang="zh-CN" altLang="zh-CN" dirty="0" smtClean="0">
                <a:latin typeface="+mj-ea"/>
                <a:ea typeface="+mj-ea"/>
              </a:rPr>
              <a:t>职工号是教职工人员代码，不是工资编号，首位未加上大写字母“</a:t>
            </a:r>
            <a:r>
              <a:rPr lang="en-US" altLang="zh-CN" dirty="0" smtClean="0">
                <a:latin typeface="+mj-ea"/>
                <a:ea typeface="+mj-ea"/>
              </a:rPr>
              <a:t>T</a:t>
            </a:r>
            <a:r>
              <a:rPr lang="zh-CN" altLang="zh-CN" dirty="0" smtClean="0">
                <a:latin typeface="+mj-ea"/>
                <a:ea typeface="+mj-ea"/>
              </a:rPr>
              <a:t>”请加上。</a:t>
            </a:r>
            <a:endParaRPr lang="zh-CN" altLang="zh-CN" dirty="0" smtClean="0">
              <a:latin typeface="+mj-ea"/>
              <a:ea typeface="+mj-ea"/>
            </a:endParaRPr>
          </a:p>
          <a:p>
            <a:pPr marL="0" indent="215900">
              <a:lnSpc>
                <a:spcPts val="3000"/>
              </a:lnSpc>
            </a:pPr>
            <a:r>
              <a:rPr lang="en-US" altLang="zh-CN" dirty="0" smtClean="0">
                <a:latin typeface="+mj-ea"/>
                <a:ea typeface="+mj-ea"/>
              </a:rPr>
              <a:t> 4. </a:t>
            </a:r>
            <a:r>
              <a:rPr lang="zh-CN" altLang="zh-CN" dirty="0" smtClean="0">
                <a:latin typeface="+mj-ea"/>
                <a:ea typeface="+mj-ea"/>
              </a:rPr>
              <a:t>所有填写的时间都统一用</a:t>
            </a:r>
            <a:r>
              <a:rPr lang="en-US" altLang="zh-CN" dirty="0" smtClean="0">
                <a:latin typeface="+mj-ea"/>
                <a:ea typeface="+mj-ea"/>
              </a:rPr>
              <a:t>6</a:t>
            </a:r>
            <a:r>
              <a:rPr lang="zh-CN" altLang="zh-CN" dirty="0" smtClean="0">
                <a:latin typeface="+mj-ea"/>
                <a:ea typeface="+mj-ea"/>
              </a:rPr>
              <a:t>位阿拉伯数字填写，前四位表示年份，后两位表示月份</a:t>
            </a:r>
            <a:r>
              <a:rPr lang="zh-CN" altLang="zh-CN" dirty="0" smtClean="0">
                <a:latin typeface="+mj-ea"/>
                <a:ea typeface="+mj-ea"/>
              </a:rPr>
              <a:t>。</a:t>
            </a:r>
            <a:endParaRPr lang="zh-CN" altLang="zh-CN" sz="2000" dirty="0">
              <a:latin typeface="+mj-ea"/>
              <a:ea typeface="+mj-ea"/>
            </a:endParaRPr>
          </a:p>
        </p:txBody>
      </p:sp>
      <p:sp>
        <p:nvSpPr>
          <p:cNvPr id="7" name="文本框 99"/>
          <p:cNvSpPr txBox="1"/>
          <p:nvPr/>
        </p:nvSpPr>
        <p:spPr>
          <a:xfrm>
            <a:off x="5364088" y="697260"/>
            <a:ext cx="3672408" cy="369332"/>
          </a:xfrm>
          <a:prstGeom prst="rect">
            <a:avLst/>
          </a:prstGeom>
          <a:noFill/>
          <a:ln w="9525">
            <a:noFill/>
          </a:ln>
        </p:spPr>
        <p:txBody>
          <a:bodyPr wrap="square">
            <a:spAutoFit/>
          </a:bodyPr>
          <a:lstStyle/>
          <a:p>
            <a:r>
              <a:rPr lang="zh-CN" altLang="zh-CN" b="1" dirty="0" smtClean="0">
                <a:solidFill>
                  <a:srgbClr val="FF0000"/>
                </a:solidFill>
              </a:rPr>
              <a:t>三</a:t>
            </a:r>
            <a:r>
              <a:rPr lang="zh-CN" altLang="zh-CN" b="1" dirty="0" smtClean="0">
                <a:solidFill>
                  <a:srgbClr val="FF0000"/>
                </a:solidFill>
              </a:rPr>
              <a:t>、申报表格填写注意事项</a:t>
            </a:r>
            <a:endParaRPr lang="zh-CN" altLang="zh-CN" dirty="0" smtClean="0">
              <a:solidFill>
                <a:srgbClr val="FF0000"/>
              </a:solidFill>
            </a:endParaRPr>
          </a:p>
        </p:txBody>
      </p:sp>
    </p:spTree>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15" descr="校名副本.gif"/>
          <p:cNvPicPr>
            <a:picLocks noChangeAspect="1"/>
          </p:cNvPicPr>
          <p:nvPr/>
        </p:nvPicPr>
        <p:blipFill>
          <a:blip r:embed="rId1" cstate="print">
            <a:clrChange>
              <a:clrFrom>
                <a:srgbClr val="D8D8D8"/>
              </a:clrFrom>
              <a:clrTo>
                <a:srgbClr val="D8D8D8">
                  <a:alpha val="0"/>
                </a:srgbClr>
              </a:clrTo>
            </a:clrChange>
            <a:extLst>
              <a:ext uri="{28A0092B-C50C-407E-A947-70E740481C1C}">
                <a14:useLocalDpi xmlns:a14="http://schemas.microsoft.com/office/drawing/2010/main" val="0"/>
              </a:ext>
            </a:extLst>
          </a:blip>
          <a:srcRect/>
          <a:stretch>
            <a:fillRect/>
          </a:stretch>
        </p:blipFill>
        <p:spPr bwMode="auto">
          <a:xfrm>
            <a:off x="1042988" y="360363"/>
            <a:ext cx="1368425" cy="547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6" descr="hspace=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2425" y="336550"/>
            <a:ext cx="596900" cy="595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接连接符 5"/>
          <p:cNvCxnSpPr/>
          <p:nvPr/>
        </p:nvCxnSpPr>
        <p:spPr>
          <a:xfrm>
            <a:off x="43815" y="1129665"/>
            <a:ext cx="6622415" cy="635"/>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10247" name="Text Box 6"/>
          <p:cNvSpPr txBox="1">
            <a:spLocks noChangeArrowheads="1"/>
          </p:cNvSpPr>
          <p:nvPr/>
        </p:nvSpPr>
        <p:spPr bwMode="auto">
          <a:xfrm>
            <a:off x="0" y="1129308"/>
            <a:ext cx="9144000" cy="413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000" rIns="72000">
            <a:spAutoFit/>
          </a:bodyPr>
          <a:lstStyle>
            <a:lvl1pPr marL="215900" indent="-215900"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a:lnSpc>
                <a:spcPts val="3500"/>
              </a:lnSpc>
            </a:pPr>
            <a:r>
              <a:rPr lang="en-US" altLang="zh-CN" dirty="0" smtClean="0">
                <a:latin typeface="+mj-ea"/>
                <a:ea typeface="+mj-ea"/>
              </a:rPr>
              <a:t>  5</a:t>
            </a:r>
            <a:r>
              <a:rPr lang="en-US" altLang="zh-CN" dirty="0" smtClean="0">
                <a:latin typeface="+mj-ea"/>
                <a:ea typeface="+mj-ea"/>
              </a:rPr>
              <a:t>. </a:t>
            </a:r>
            <a:r>
              <a:rPr lang="zh-CN" altLang="zh-CN" dirty="0" smtClean="0">
                <a:latin typeface="+mj-ea"/>
                <a:ea typeface="+mj-ea"/>
              </a:rPr>
              <a:t>任职年限截止时间为</a:t>
            </a:r>
            <a:r>
              <a:rPr lang="en-US" altLang="zh-CN" dirty="0" smtClean="0">
                <a:latin typeface="+mj-ea"/>
                <a:ea typeface="+mj-ea"/>
              </a:rPr>
              <a:t>2018</a:t>
            </a:r>
            <a:r>
              <a:rPr lang="zh-CN" altLang="zh-CN" dirty="0" smtClean="0">
                <a:latin typeface="+mj-ea"/>
                <a:ea typeface="+mj-ea"/>
              </a:rPr>
              <a:t>年</a:t>
            </a:r>
            <a:r>
              <a:rPr lang="en-US" altLang="zh-CN" dirty="0" smtClean="0">
                <a:latin typeface="+mj-ea"/>
                <a:ea typeface="+mj-ea"/>
              </a:rPr>
              <a:t>12</a:t>
            </a:r>
            <a:r>
              <a:rPr lang="zh-CN" altLang="zh-CN" dirty="0" smtClean="0">
                <a:latin typeface="+mj-ea"/>
                <a:ea typeface="+mj-ea"/>
              </a:rPr>
              <a:t>月</a:t>
            </a:r>
            <a:r>
              <a:rPr lang="en-US" altLang="zh-CN" dirty="0" smtClean="0">
                <a:latin typeface="+mj-ea"/>
                <a:ea typeface="+mj-ea"/>
              </a:rPr>
              <a:t>31</a:t>
            </a:r>
            <a:r>
              <a:rPr lang="zh-CN" altLang="zh-CN" dirty="0" smtClean="0">
                <a:latin typeface="+mj-ea"/>
                <a:ea typeface="+mj-ea"/>
              </a:rPr>
              <a:t>日，因此专业技术职务、管理职务均填写</a:t>
            </a:r>
            <a:r>
              <a:rPr lang="en-US" altLang="zh-CN" dirty="0" smtClean="0">
                <a:latin typeface="+mj-ea"/>
                <a:ea typeface="+mj-ea"/>
              </a:rPr>
              <a:t>2018</a:t>
            </a:r>
            <a:r>
              <a:rPr lang="zh-CN" altLang="zh-CN" dirty="0" smtClean="0">
                <a:latin typeface="+mj-ea"/>
                <a:ea typeface="+mj-ea"/>
              </a:rPr>
              <a:t>年</a:t>
            </a:r>
            <a:r>
              <a:rPr lang="en-US" altLang="zh-CN" dirty="0" smtClean="0">
                <a:latin typeface="+mj-ea"/>
                <a:ea typeface="+mj-ea"/>
              </a:rPr>
              <a:t>12</a:t>
            </a:r>
            <a:r>
              <a:rPr lang="zh-CN" altLang="zh-CN" dirty="0" smtClean="0">
                <a:latin typeface="+mj-ea"/>
                <a:ea typeface="+mj-ea"/>
              </a:rPr>
              <a:t>月</a:t>
            </a:r>
            <a:r>
              <a:rPr lang="en-US" altLang="zh-CN" dirty="0" smtClean="0">
                <a:latin typeface="+mj-ea"/>
                <a:ea typeface="+mj-ea"/>
              </a:rPr>
              <a:t>31</a:t>
            </a:r>
            <a:r>
              <a:rPr lang="zh-CN" altLang="zh-CN" dirty="0" smtClean="0">
                <a:latin typeface="+mj-ea"/>
                <a:ea typeface="+mj-ea"/>
              </a:rPr>
              <a:t>日之前的职务。专业技术职务任职、管理职务年限以及年龄计算方法均为</a:t>
            </a:r>
            <a:r>
              <a:rPr lang="en-US" altLang="zh-CN" dirty="0" smtClean="0">
                <a:latin typeface="+mj-ea"/>
                <a:ea typeface="+mj-ea"/>
              </a:rPr>
              <a:t>2018</a:t>
            </a:r>
            <a:r>
              <a:rPr lang="zh-CN" altLang="zh-CN" dirty="0" smtClean="0">
                <a:latin typeface="+mj-ea"/>
                <a:ea typeface="+mj-ea"/>
              </a:rPr>
              <a:t>减去职务聘任年份或出生年份。</a:t>
            </a:r>
            <a:endParaRPr lang="zh-CN" altLang="zh-CN" dirty="0" smtClean="0">
              <a:latin typeface="+mj-ea"/>
              <a:ea typeface="+mj-ea"/>
            </a:endParaRPr>
          </a:p>
          <a:p>
            <a:pPr marL="0">
              <a:lnSpc>
                <a:spcPts val="3500"/>
              </a:lnSpc>
            </a:pPr>
            <a:r>
              <a:rPr lang="en-US" altLang="zh-CN" dirty="0" smtClean="0">
                <a:latin typeface="+mj-ea"/>
                <a:ea typeface="+mj-ea"/>
              </a:rPr>
              <a:t>  6. </a:t>
            </a:r>
            <a:r>
              <a:rPr lang="zh-CN" altLang="zh-CN" dirty="0" smtClean="0">
                <a:latin typeface="+mj-ea"/>
                <a:ea typeface="+mj-ea"/>
              </a:rPr>
              <a:t>专业技术岗位申报表中学术、教学、科研业绩栏目仅限申报专业技术二级和三级岗位人员填写，学术、教学、科研业绩及编号参照《福州大学第四轮岗位设置与聘用管理实施办法》附件</a:t>
            </a:r>
            <a:r>
              <a:rPr lang="en-US" altLang="zh-CN" dirty="0" smtClean="0">
                <a:latin typeface="+mj-ea"/>
                <a:ea typeface="+mj-ea"/>
              </a:rPr>
              <a:t>1</a:t>
            </a:r>
            <a:r>
              <a:rPr lang="zh-CN" altLang="zh-CN" dirty="0" smtClean="0">
                <a:latin typeface="+mj-ea"/>
                <a:ea typeface="+mj-ea"/>
              </a:rPr>
              <a:t>《福州大学专业技术岗位设置与聘用管理实施细则》填写。</a:t>
            </a:r>
            <a:endParaRPr lang="zh-CN" altLang="zh-CN" dirty="0" smtClean="0">
              <a:latin typeface="+mj-ea"/>
              <a:ea typeface="+mj-ea"/>
            </a:endParaRPr>
          </a:p>
          <a:p>
            <a:pPr marL="0">
              <a:lnSpc>
                <a:spcPts val="3500"/>
              </a:lnSpc>
            </a:pPr>
            <a:r>
              <a:rPr lang="en-US" altLang="zh-CN" dirty="0" smtClean="0">
                <a:latin typeface="+mj-ea"/>
                <a:ea typeface="+mj-ea"/>
              </a:rPr>
              <a:t>  7. </a:t>
            </a:r>
            <a:r>
              <a:rPr lang="zh-CN" altLang="zh-CN" dirty="0" smtClean="0">
                <a:latin typeface="+mj-ea"/>
                <a:ea typeface="+mj-ea"/>
              </a:rPr>
              <a:t>管理岗位申报表中任现职考核优秀年度和综合类表彰奖励栏目仅限申报五至八级职员岗位人员填写，表彰奖励及编号参照《福州大学第四轮岗位设置与聘用管理实施办法》附件</a:t>
            </a:r>
            <a:r>
              <a:rPr lang="en-US" altLang="zh-CN" dirty="0" smtClean="0">
                <a:latin typeface="+mj-ea"/>
                <a:ea typeface="+mj-ea"/>
              </a:rPr>
              <a:t>2</a:t>
            </a:r>
            <a:r>
              <a:rPr lang="zh-CN" altLang="zh-CN" dirty="0" smtClean="0">
                <a:latin typeface="+mj-ea"/>
                <a:ea typeface="+mj-ea"/>
              </a:rPr>
              <a:t>《福州大学管理岗位设置与聘综合类用管理实施细则》填写。</a:t>
            </a:r>
            <a:endParaRPr lang="zh-CN" altLang="zh-CN" sz="2000" dirty="0">
              <a:latin typeface="+mj-ea"/>
              <a:ea typeface="+mj-ea"/>
            </a:endParaRPr>
          </a:p>
        </p:txBody>
      </p:sp>
      <p:sp>
        <p:nvSpPr>
          <p:cNvPr id="7" name="文本框 99"/>
          <p:cNvSpPr txBox="1"/>
          <p:nvPr/>
        </p:nvSpPr>
        <p:spPr>
          <a:xfrm>
            <a:off x="5724128" y="697260"/>
            <a:ext cx="3096344" cy="369332"/>
          </a:xfrm>
          <a:prstGeom prst="rect">
            <a:avLst/>
          </a:prstGeom>
          <a:noFill/>
          <a:ln w="9525">
            <a:noFill/>
          </a:ln>
        </p:spPr>
        <p:txBody>
          <a:bodyPr wrap="square">
            <a:spAutoFit/>
          </a:bodyPr>
          <a:lstStyle/>
          <a:p>
            <a:r>
              <a:rPr lang="zh-CN" altLang="zh-CN" b="1" dirty="0" smtClean="0">
                <a:solidFill>
                  <a:srgbClr val="FF0000"/>
                </a:solidFill>
              </a:rPr>
              <a:t>三</a:t>
            </a:r>
            <a:r>
              <a:rPr lang="zh-CN" altLang="zh-CN" b="1" dirty="0" smtClean="0">
                <a:solidFill>
                  <a:srgbClr val="FF0000"/>
                </a:solidFill>
              </a:rPr>
              <a:t>、申报表格填写注意事项</a:t>
            </a:r>
            <a:endParaRPr lang="zh-CN" altLang="zh-CN" dirty="0" smtClean="0">
              <a:solidFill>
                <a:srgbClr val="FF0000"/>
              </a:solidFill>
            </a:endParaRPr>
          </a:p>
        </p:txBody>
      </p:sp>
    </p:spTree>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15" descr="校名副本.gif"/>
          <p:cNvPicPr>
            <a:picLocks noChangeAspect="1"/>
          </p:cNvPicPr>
          <p:nvPr/>
        </p:nvPicPr>
        <p:blipFill>
          <a:blip r:embed="rId1" cstate="print">
            <a:clrChange>
              <a:clrFrom>
                <a:srgbClr val="D8D8D8"/>
              </a:clrFrom>
              <a:clrTo>
                <a:srgbClr val="D8D8D8">
                  <a:alpha val="0"/>
                </a:srgbClr>
              </a:clrTo>
            </a:clrChange>
            <a:extLst>
              <a:ext uri="{28A0092B-C50C-407E-A947-70E740481C1C}">
                <a14:useLocalDpi xmlns:a14="http://schemas.microsoft.com/office/drawing/2010/main" val="0"/>
              </a:ext>
            </a:extLst>
          </a:blip>
          <a:srcRect/>
          <a:stretch>
            <a:fillRect/>
          </a:stretch>
        </p:blipFill>
        <p:spPr bwMode="auto">
          <a:xfrm>
            <a:off x="1042988" y="360363"/>
            <a:ext cx="1368425" cy="547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6" descr="hspace=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2425" y="336550"/>
            <a:ext cx="596900" cy="595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接连接符 5"/>
          <p:cNvCxnSpPr/>
          <p:nvPr/>
        </p:nvCxnSpPr>
        <p:spPr>
          <a:xfrm>
            <a:off x="43815" y="1129665"/>
            <a:ext cx="6622415" cy="635"/>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10247" name="Text Box 6"/>
          <p:cNvSpPr txBox="1">
            <a:spLocks noChangeArrowheads="1"/>
          </p:cNvSpPr>
          <p:nvPr/>
        </p:nvSpPr>
        <p:spPr bwMode="auto">
          <a:xfrm>
            <a:off x="0" y="1129308"/>
            <a:ext cx="9144000" cy="368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000" rIns="72000">
            <a:spAutoFit/>
          </a:bodyPr>
          <a:lstStyle>
            <a:lvl1pPr marL="215900" indent="-215900"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indent="215900">
              <a:lnSpc>
                <a:spcPts val="4000"/>
              </a:lnSpc>
            </a:pPr>
            <a:r>
              <a:rPr lang="zh-CN" altLang="zh-CN" sz="2000" dirty="0" smtClean="0">
                <a:solidFill>
                  <a:srgbClr val="FF0000"/>
                </a:solidFill>
                <a:latin typeface="+mj-ea"/>
                <a:ea typeface="+mj-ea"/>
              </a:rPr>
              <a:t>（二）汇总表</a:t>
            </a:r>
            <a:endParaRPr lang="zh-CN" altLang="zh-CN" dirty="0" smtClean="0">
              <a:latin typeface="+mj-ea"/>
              <a:ea typeface="+mj-ea"/>
            </a:endParaRPr>
          </a:p>
          <a:p>
            <a:pPr marL="0" indent="215900">
              <a:lnSpc>
                <a:spcPts val="4000"/>
              </a:lnSpc>
            </a:pPr>
            <a:r>
              <a:rPr lang="en-US" altLang="zh-CN" dirty="0" smtClean="0">
                <a:latin typeface="+mj-ea"/>
                <a:ea typeface="+mj-ea"/>
              </a:rPr>
              <a:t> 1. </a:t>
            </a:r>
            <a:r>
              <a:rPr lang="zh-CN" altLang="zh-CN" dirty="0" smtClean="0">
                <a:latin typeface="+mj-ea"/>
                <a:ea typeface="+mj-ea"/>
              </a:rPr>
              <a:t>汇总表也分为三类，分别是专业技术岗位申报汇总表、管理岗位申报汇总表、工勤岗位申报汇总表，由各单位经办人根据相应岗位申报人申报表的内容结合本单位评定情况汇总填写。汇总表中填写内容请各单位经办人务必认真核对，一旦出现错误将会影响申报人的申报评定结果。</a:t>
            </a:r>
            <a:endParaRPr lang="zh-CN" altLang="zh-CN" dirty="0" smtClean="0">
              <a:latin typeface="+mj-ea"/>
              <a:ea typeface="+mj-ea"/>
            </a:endParaRPr>
          </a:p>
          <a:p>
            <a:pPr marL="0" indent="215900">
              <a:lnSpc>
                <a:spcPts val="4000"/>
              </a:lnSpc>
            </a:pPr>
            <a:r>
              <a:rPr lang="en-US" altLang="zh-CN" dirty="0" smtClean="0">
                <a:latin typeface="+mj-ea"/>
                <a:ea typeface="+mj-ea"/>
              </a:rPr>
              <a:t> 2. </a:t>
            </a:r>
            <a:r>
              <a:rPr lang="zh-CN" altLang="zh-CN" dirty="0" smtClean="0">
                <a:latin typeface="+mj-ea"/>
                <a:ea typeface="+mj-ea"/>
              </a:rPr>
              <a:t>属福大人〔</a:t>
            </a:r>
            <a:r>
              <a:rPr lang="en-US" altLang="zh-CN" dirty="0" smtClean="0">
                <a:latin typeface="+mj-ea"/>
                <a:ea typeface="+mj-ea"/>
              </a:rPr>
              <a:t>2019</a:t>
            </a:r>
            <a:r>
              <a:rPr lang="zh-CN" altLang="zh-CN" dirty="0" smtClean="0">
                <a:latin typeface="+mj-ea"/>
                <a:ea typeface="+mj-ea"/>
              </a:rPr>
              <a:t>〕</a:t>
            </a:r>
            <a:r>
              <a:rPr lang="en-US" altLang="zh-CN" dirty="0" smtClean="0">
                <a:latin typeface="+mj-ea"/>
                <a:ea typeface="+mj-ea"/>
              </a:rPr>
              <a:t>18</a:t>
            </a:r>
            <a:r>
              <a:rPr lang="zh-CN" altLang="zh-CN" dirty="0" smtClean="0">
                <a:latin typeface="+mj-ea"/>
                <a:ea typeface="+mj-ea"/>
              </a:rPr>
              <a:t>号文件规定暂缓聘用人员信息填写在申报汇总表最后面，并在岗位条件编号栏填写原因编号，在备注栏标注暂缓聘用。</a:t>
            </a:r>
            <a:endParaRPr lang="zh-CN" altLang="zh-CN" dirty="0">
              <a:latin typeface="+mj-ea"/>
              <a:ea typeface="+mj-ea"/>
            </a:endParaRPr>
          </a:p>
        </p:txBody>
      </p:sp>
      <p:sp>
        <p:nvSpPr>
          <p:cNvPr id="7" name="文本框 99"/>
          <p:cNvSpPr txBox="1"/>
          <p:nvPr/>
        </p:nvSpPr>
        <p:spPr>
          <a:xfrm>
            <a:off x="6084168" y="697260"/>
            <a:ext cx="2952328" cy="369332"/>
          </a:xfrm>
          <a:prstGeom prst="rect">
            <a:avLst/>
          </a:prstGeom>
          <a:noFill/>
          <a:ln w="9525">
            <a:noFill/>
          </a:ln>
        </p:spPr>
        <p:txBody>
          <a:bodyPr wrap="square">
            <a:spAutoFit/>
          </a:bodyPr>
          <a:lstStyle/>
          <a:p>
            <a:r>
              <a:rPr lang="zh-CN" altLang="zh-CN" b="1" dirty="0" smtClean="0">
                <a:solidFill>
                  <a:srgbClr val="FF0000"/>
                </a:solidFill>
              </a:rPr>
              <a:t>三</a:t>
            </a:r>
            <a:r>
              <a:rPr lang="zh-CN" altLang="zh-CN" b="1" dirty="0" smtClean="0">
                <a:solidFill>
                  <a:srgbClr val="FF0000"/>
                </a:solidFill>
              </a:rPr>
              <a:t>、申报表格填写注意事项</a:t>
            </a:r>
            <a:endParaRPr lang="zh-CN" altLang="zh-CN" dirty="0" smtClean="0">
              <a:solidFill>
                <a:srgbClr val="FF0000"/>
              </a:solidFill>
            </a:endParaRPr>
          </a:p>
        </p:txBody>
      </p:sp>
    </p:spTree>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15" descr="校名副本.gif"/>
          <p:cNvPicPr>
            <a:picLocks noChangeAspect="1"/>
          </p:cNvPicPr>
          <p:nvPr/>
        </p:nvPicPr>
        <p:blipFill>
          <a:blip r:embed="rId1" cstate="print">
            <a:clrChange>
              <a:clrFrom>
                <a:srgbClr val="D8D8D8"/>
              </a:clrFrom>
              <a:clrTo>
                <a:srgbClr val="D8D8D8">
                  <a:alpha val="0"/>
                </a:srgbClr>
              </a:clrTo>
            </a:clrChange>
            <a:extLst>
              <a:ext uri="{28A0092B-C50C-407E-A947-70E740481C1C}">
                <a14:useLocalDpi xmlns:a14="http://schemas.microsoft.com/office/drawing/2010/main" val="0"/>
              </a:ext>
            </a:extLst>
          </a:blip>
          <a:srcRect/>
          <a:stretch>
            <a:fillRect/>
          </a:stretch>
        </p:blipFill>
        <p:spPr bwMode="auto">
          <a:xfrm>
            <a:off x="1042988" y="360363"/>
            <a:ext cx="1368425" cy="547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6" descr="hspace=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2425" y="336550"/>
            <a:ext cx="596900" cy="595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接连接符 5"/>
          <p:cNvCxnSpPr/>
          <p:nvPr/>
        </p:nvCxnSpPr>
        <p:spPr>
          <a:xfrm>
            <a:off x="43815" y="1129665"/>
            <a:ext cx="6622415" cy="635"/>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10247" name="Text Box 6"/>
          <p:cNvSpPr txBox="1">
            <a:spLocks noChangeArrowheads="1"/>
          </p:cNvSpPr>
          <p:nvPr/>
        </p:nvSpPr>
        <p:spPr bwMode="auto">
          <a:xfrm>
            <a:off x="43815" y="1130300"/>
            <a:ext cx="8992681" cy="618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000" rIns="72000">
            <a:spAutoFit/>
          </a:bodyPr>
          <a:lstStyle>
            <a:lvl1pPr marL="215900" indent="-215900"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lvl="0" indent="355600" eaLnBrk="1" hangingPunct="1">
              <a:lnSpc>
                <a:spcPts val="4000"/>
              </a:lnSpc>
            </a:pPr>
            <a:r>
              <a:rPr lang="zh-CN" altLang="zh-CN" sz="2000" dirty="0" smtClean="0">
                <a:solidFill>
                  <a:srgbClr val="FF0000"/>
                </a:solidFill>
                <a:latin typeface="+mn-ea"/>
                <a:ea typeface="+mn-ea"/>
              </a:rPr>
              <a:t>（一）实施范围</a:t>
            </a:r>
            <a:endParaRPr lang="zh-CN" altLang="zh-CN" sz="2000" dirty="0" smtClean="0">
              <a:solidFill>
                <a:srgbClr val="FF0000"/>
              </a:solidFill>
              <a:latin typeface="+mn-ea"/>
              <a:ea typeface="+mn-ea"/>
            </a:endParaRPr>
          </a:p>
          <a:p>
            <a:pPr marL="0" lvl="0" indent="361950">
              <a:lnSpc>
                <a:spcPts val="4000"/>
              </a:lnSpc>
            </a:pPr>
            <a:r>
              <a:rPr lang="zh-CN" altLang="zh-CN" sz="2000" dirty="0" smtClean="0">
                <a:solidFill>
                  <a:schemeClr val="tx2">
                    <a:lumMod val="50000"/>
                  </a:schemeClr>
                </a:solidFill>
                <a:latin typeface="+mn-ea"/>
                <a:ea typeface="+mn-ea"/>
              </a:rPr>
              <a:t>我校第四轮岗位设置管理工作的实施范围是：</a:t>
            </a:r>
            <a:r>
              <a:rPr lang="en-US" altLang="zh-CN" sz="2000" dirty="0" smtClean="0">
                <a:solidFill>
                  <a:schemeClr val="tx2">
                    <a:lumMod val="50000"/>
                  </a:schemeClr>
                </a:solidFill>
                <a:latin typeface="+mn-ea"/>
                <a:ea typeface="+mn-ea"/>
              </a:rPr>
              <a:t>2019</a:t>
            </a:r>
            <a:r>
              <a:rPr lang="zh-CN" altLang="en-US" sz="2000" dirty="0" smtClean="0">
                <a:solidFill>
                  <a:schemeClr val="tx2">
                    <a:lumMod val="50000"/>
                  </a:schemeClr>
                </a:solidFill>
                <a:latin typeface="+mn-ea"/>
                <a:ea typeface="+mn-ea"/>
              </a:rPr>
              <a:t>年</a:t>
            </a:r>
            <a:r>
              <a:rPr lang="en-US" altLang="zh-CN" sz="2000" dirty="0" smtClean="0">
                <a:solidFill>
                  <a:schemeClr val="tx2">
                    <a:lumMod val="50000"/>
                  </a:schemeClr>
                </a:solidFill>
                <a:latin typeface="+mn-ea"/>
                <a:ea typeface="+mn-ea"/>
              </a:rPr>
              <a:t>1</a:t>
            </a:r>
            <a:r>
              <a:rPr lang="zh-CN" altLang="en-US" sz="2000" dirty="0" smtClean="0">
                <a:solidFill>
                  <a:schemeClr val="tx2">
                    <a:lumMod val="50000"/>
                  </a:schemeClr>
                </a:solidFill>
                <a:latin typeface="+mn-ea"/>
                <a:ea typeface="+mn-ea"/>
              </a:rPr>
              <a:t>月</a:t>
            </a:r>
            <a:r>
              <a:rPr lang="en-US" altLang="zh-CN" sz="2000" dirty="0" smtClean="0">
                <a:solidFill>
                  <a:schemeClr val="tx2">
                    <a:lumMod val="50000"/>
                  </a:schemeClr>
                </a:solidFill>
                <a:latin typeface="+mn-ea"/>
                <a:ea typeface="+mn-ea"/>
              </a:rPr>
              <a:t>1</a:t>
            </a:r>
            <a:r>
              <a:rPr lang="zh-CN" altLang="en-US" sz="2000" dirty="0" smtClean="0">
                <a:solidFill>
                  <a:schemeClr val="tx2">
                    <a:lumMod val="50000"/>
                  </a:schemeClr>
                </a:solidFill>
                <a:latin typeface="+mn-ea"/>
                <a:ea typeface="+mn-ea"/>
              </a:rPr>
              <a:t>日在编在岗人员情况为准</a:t>
            </a:r>
            <a:r>
              <a:rPr lang="en-US" altLang="zh-CN" sz="2000" dirty="0" smtClean="0">
                <a:solidFill>
                  <a:schemeClr val="tx2">
                    <a:lumMod val="50000"/>
                  </a:schemeClr>
                </a:solidFill>
                <a:latin typeface="+mn-ea"/>
                <a:ea typeface="+mn-ea"/>
              </a:rPr>
              <a:t>(</a:t>
            </a:r>
            <a:r>
              <a:rPr lang="zh-CN" altLang="en-US" sz="2000" dirty="0" smtClean="0">
                <a:solidFill>
                  <a:schemeClr val="tx2">
                    <a:lumMod val="50000"/>
                  </a:schemeClr>
                </a:solidFill>
                <a:latin typeface="+mn-ea"/>
                <a:ea typeface="+mn-ea"/>
              </a:rPr>
              <a:t>含</a:t>
            </a:r>
            <a:r>
              <a:rPr lang="en-US" altLang="zh-CN" sz="2000" dirty="0" smtClean="0">
                <a:solidFill>
                  <a:schemeClr val="tx2">
                    <a:lumMod val="50000"/>
                  </a:schemeClr>
                </a:solidFill>
                <a:latin typeface="+mn-ea"/>
                <a:ea typeface="+mn-ea"/>
              </a:rPr>
              <a:t>1</a:t>
            </a:r>
            <a:r>
              <a:rPr lang="zh-CN" altLang="en-US" sz="2000" dirty="0" smtClean="0">
                <a:solidFill>
                  <a:schemeClr val="tx2">
                    <a:lumMod val="50000"/>
                  </a:schemeClr>
                </a:solidFill>
                <a:latin typeface="+mn-ea"/>
                <a:ea typeface="+mn-ea"/>
              </a:rPr>
              <a:t>月</a:t>
            </a:r>
            <a:r>
              <a:rPr lang="en-US" altLang="zh-CN" sz="2000" dirty="0" smtClean="0">
                <a:solidFill>
                  <a:schemeClr val="tx2">
                    <a:lumMod val="50000"/>
                  </a:schemeClr>
                </a:solidFill>
                <a:latin typeface="+mn-ea"/>
                <a:ea typeface="+mn-ea"/>
              </a:rPr>
              <a:t>1</a:t>
            </a:r>
            <a:r>
              <a:rPr lang="zh-CN" altLang="en-US" sz="2000" dirty="0" smtClean="0">
                <a:solidFill>
                  <a:schemeClr val="tx2">
                    <a:lumMod val="50000"/>
                  </a:schemeClr>
                </a:solidFill>
                <a:latin typeface="+mn-ea"/>
                <a:ea typeface="+mn-ea"/>
              </a:rPr>
              <a:t>日之后新进人员，已办理退休手续的不再申报</a:t>
            </a:r>
            <a:r>
              <a:rPr lang="en-US" altLang="zh-CN" sz="2000" dirty="0" smtClean="0">
                <a:solidFill>
                  <a:schemeClr val="tx2">
                    <a:lumMod val="50000"/>
                  </a:schemeClr>
                </a:solidFill>
                <a:latin typeface="+mn-ea"/>
                <a:ea typeface="+mn-ea"/>
              </a:rPr>
              <a:t>)</a:t>
            </a:r>
            <a:r>
              <a:rPr lang="zh-CN" altLang="en-US" sz="2000" dirty="0" smtClean="0">
                <a:solidFill>
                  <a:schemeClr val="tx2">
                    <a:lumMod val="50000"/>
                  </a:schemeClr>
                </a:solidFill>
                <a:latin typeface="+mn-ea"/>
                <a:ea typeface="+mn-ea"/>
              </a:rPr>
              <a:t>。</a:t>
            </a:r>
            <a:endParaRPr lang="en-US" altLang="zh-CN" sz="2000" dirty="0" smtClean="0">
              <a:solidFill>
                <a:schemeClr val="tx2">
                  <a:lumMod val="50000"/>
                </a:schemeClr>
              </a:solidFill>
              <a:latin typeface="+mn-ea"/>
              <a:ea typeface="+mn-ea"/>
            </a:endParaRPr>
          </a:p>
          <a:p>
            <a:pPr marL="0" indent="361950">
              <a:lnSpc>
                <a:spcPts val="4000"/>
              </a:lnSpc>
            </a:pPr>
            <a:r>
              <a:rPr lang="zh-CN" altLang="zh-CN" sz="2000" dirty="0" smtClean="0">
                <a:solidFill>
                  <a:srgbClr val="FF0000"/>
                </a:solidFill>
                <a:latin typeface="+mn-ea"/>
                <a:ea typeface="+mn-ea"/>
              </a:rPr>
              <a:t>（</a:t>
            </a:r>
            <a:r>
              <a:rPr lang="zh-CN" altLang="zh-CN" sz="2000" dirty="0" smtClean="0">
                <a:solidFill>
                  <a:srgbClr val="FF0000"/>
                </a:solidFill>
                <a:latin typeface="+mn-ea"/>
                <a:ea typeface="+mn-ea"/>
              </a:rPr>
              <a:t>二）岗位类</a:t>
            </a:r>
            <a:r>
              <a:rPr lang="zh-CN" altLang="zh-CN" sz="2000" dirty="0" smtClean="0">
                <a:solidFill>
                  <a:srgbClr val="FF0000"/>
                </a:solidFill>
                <a:latin typeface="+mn-ea"/>
                <a:ea typeface="+mn-ea"/>
              </a:rPr>
              <a:t>别</a:t>
            </a:r>
            <a:endParaRPr lang="zh-CN" altLang="zh-CN" sz="2000" dirty="0" smtClean="0">
              <a:solidFill>
                <a:srgbClr val="FF0000"/>
              </a:solidFill>
              <a:latin typeface="+mn-ea"/>
              <a:ea typeface="+mn-ea"/>
            </a:endParaRPr>
          </a:p>
          <a:p>
            <a:pPr marL="0" indent="361950">
              <a:lnSpc>
                <a:spcPts val="4000"/>
              </a:lnSpc>
            </a:pPr>
            <a:r>
              <a:rPr lang="zh-CN" altLang="zh-CN" sz="2000" dirty="0" smtClean="0">
                <a:solidFill>
                  <a:schemeClr val="tx2">
                    <a:lumMod val="50000"/>
                  </a:schemeClr>
                </a:solidFill>
                <a:latin typeface="+mn-ea"/>
                <a:ea typeface="+mn-ea"/>
              </a:rPr>
              <a:t>国家明确了事业单位岗位类别有三种，即管理岗位、专业技术岗位和工勤技能岗位。</a:t>
            </a:r>
            <a:endParaRPr lang="zh-CN" altLang="zh-CN" sz="2000" dirty="0" smtClean="0">
              <a:solidFill>
                <a:schemeClr val="tx2">
                  <a:lumMod val="50000"/>
                </a:schemeClr>
              </a:solidFill>
              <a:latin typeface="+mn-ea"/>
              <a:ea typeface="+mn-ea"/>
            </a:endParaRPr>
          </a:p>
          <a:p>
            <a:pPr marL="0" indent="361950">
              <a:lnSpc>
                <a:spcPts val="4000"/>
              </a:lnSpc>
            </a:pPr>
            <a:r>
              <a:rPr lang="zh-CN" altLang="zh-CN" sz="2000" dirty="0" smtClean="0">
                <a:solidFill>
                  <a:schemeClr val="tx2">
                    <a:lumMod val="50000"/>
                  </a:schemeClr>
                </a:solidFill>
                <a:latin typeface="+mn-ea"/>
                <a:ea typeface="+mn-ea"/>
              </a:rPr>
              <a:t>为</a:t>
            </a:r>
            <a:r>
              <a:rPr lang="zh-CN" altLang="zh-CN" sz="2000" dirty="0" smtClean="0">
                <a:solidFill>
                  <a:schemeClr val="tx2">
                    <a:lumMod val="50000"/>
                  </a:schemeClr>
                </a:solidFill>
                <a:latin typeface="+mn-ea"/>
                <a:ea typeface="+mn-ea"/>
              </a:rPr>
              <a:t>解决目前事业单位重要的管理岗位大都由学有所长的专业技术人才担任的实际问题，我省本着实事求是，从实际出发的原则，专门为管理岗位上具有专业技术职务的人员增设附设专业技术岗位，附设岗位总量为我校管理岗位总数的</a:t>
            </a:r>
            <a:r>
              <a:rPr lang="en-US" altLang="zh-CN" sz="2000" dirty="0" smtClean="0">
                <a:solidFill>
                  <a:schemeClr val="tx2">
                    <a:lumMod val="50000"/>
                  </a:schemeClr>
                </a:solidFill>
                <a:latin typeface="+mn-ea"/>
                <a:ea typeface="+mn-ea"/>
              </a:rPr>
              <a:t>50%</a:t>
            </a:r>
            <a:r>
              <a:rPr lang="zh-CN" altLang="zh-CN" sz="2000" dirty="0" smtClean="0">
                <a:solidFill>
                  <a:schemeClr val="tx2">
                    <a:lumMod val="50000"/>
                  </a:schemeClr>
                </a:solidFill>
                <a:latin typeface="+mn-ea"/>
                <a:ea typeface="+mn-ea"/>
              </a:rPr>
              <a:t>。</a:t>
            </a:r>
            <a:endParaRPr lang="en-US" altLang="zh-CN" sz="2000" dirty="0" smtClean="0">
              <a:solidFill>
                <a:schemeClr val="tx2">
                  <a:lumMod val="50000"/>
                </a:schemeClr>
              </a:solidFill>
              <a:latin typeface="+mn-ea"/>
              <a:ea typeface="+mn-ea"/>
            </a:endParaRPr>
          </a:p>
          <a:p>
            <a:pPr marL="0" indent="361950"/>
            <a:endParaRPr lang="en-US" altLang="zh-CN" sz="1600" dirty="0" smtClean="0">
              <a:solidFill>
                <a:schemeClr val="tx2">
                  <a:lumMod val="50000"/>
                </a:schemeClr>
              </a:solidFill>
              <a:latin typeface="+mn-ea"/>
              <a:ea typeface="+mn-ea"/>
              <a:sym typeface="+mn-ea"/>
            </a:endParaRPr>
          </a:p>
          <a:p>
            <a:pPr marL="0" lvl="0" indent="361950"/>
            <a:endParaRPr lang="zh-CN" altLang="zh-CN" sz="1600" dirty="0" smtClean="0">
              <a:solidFill>
                <a:schemeClr val="tx2">
                  <a:lumMod val="50000"/>
                </a:schemeClr>
              </a:solidFill>
              <a:latin typeface="+mn-ea"/>
              <a:ea typeface="+mn-ea"/>
            </a:endParaRPr>
          </a:p>
          <a:p>
            <a:pPr marL="0" indent="0" algn="just" eaLnBrk="1" latinLnBrk="0" hangingPunct="1">
              <a:lnSpc>
                <a:spcPts val="2500"/>
              </a:lnSpc>
              <a:spcBef>
                <a:spcPts val="1200"/>
              </a:spcBef>
              <a:buClr>
                <a:srgbClr val="0070C0"/>
              </a:buClr>
              <a:buFont typeface="Wingdings" panose="05000000000000000000" pitchFamily="2" charset="2"/>
              <a:buNone/>
            </a:pPr>
            <a:endParaRPr lang="en-US" sz="1600" b="1" dirty="0" smtClean="0">
              <a:solidFill>
                <a:schemeClr val="tx2">
                  <a:lumMod val="50000"/>
                </a:schemeClr>
              </a:solidFill>
              <a:latin typeface="+mn-ea"/>
              <a:ea typeface="+mn-ea"/>
            </a:endParaRPr>
          </a:p>
        </p:txBody>
      </p:sp>
      <p:sp>
        <p:nvSpPr>
          <p:cNvPr id="7" name="文本框 99"/>
          <p:cNvSpPr txBox="1"/>
          <p:nvPr/>
        </p:nvSpPr>
        <p:spPr>
          <a:xfrm>
            <a:off x="3851920" y="697260"/>
            <a:ext cx="5012298" cy="369332"/>
          </a:xfrm>
          <a:prstGeom prst="rect">
            <a:avLst/>
          </a:prstGeom>
          <a:noFill/>
          <a:ln w="9525">
            <a:noFill/>
          </a:ln>
        </p:spPr>
        <p:txBody>
          <a:bodyPr wrap="square">
            <a:spAutoFit/>
          </a:bodyPr>
          <a:lstStyle/>
          <a:p>
            <a:pPr lvl="0"/>
            <a:r>
              <a:rPr lang="zh-CN" altLang="en-US" b="1" dirty="0" smtClean="0">
                <a:solidFill>
                  <a:srgbClr val="FF0000"/>
                </a:solidFill>
                <a:latin typeface="楷体" panose="02010609060101010101" charset="-122"/>
                <a:ea typeface="楷体" panose="02010609060101010101" charset="-122"/>
              </a:rPr>
              <a:t>一、</a:t>
            </a:r>
            <a:r>
              <a:rPr lang="zh-CN" altLang="zh-CN" b="1" dirty="0" smtClean="0">
                <a:solidFill>
                  <a:srgbClr val="FF0000"/>
                </a:solidFill>
                <a:latin typeface="楷体" panose="02010609060101010101" charset="-122"/>
                <a:ea typeface="楷体" panose="02010609060101010101" charset="-122"/>
              </a:rPr>
              <a:t>岗位设置管理实施工作中有关问题的说明</a:t>
            </a:r>
            <a:endParaRPr lang="zh-CN" altLang="en-US" b="1" dirty="0">
              <a:solidFill>
                <a:srgbClr val="FF0000"/>
              </a:solidFill>
              <a:latin typeface="楷体" panose="02010609060101010101" charset="-122"/>
              <a:ea typeface="楷体" panose="02010609060101010101" charset="-122"/>
            </a:endParaRPr>
          </a:p>
        </p:txBody>
      </p:sp>
    </p:spTree>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15" descr="校名副本.gif"/>
          <p:cNvPicPr>
            <a:picLocks noChangeAspect="1"/>
          </p:cNvPicPr>
          <p:nvPr/>
        </p:nvPicPr>
        <p:blipFill>
          <a:blip r:embed="rId1" cstate="print">
            <a:clrChange>
              <a:clrFrom>
                <a:srgbClr val="D8D8D8"/>
              </a:clrFrom>
              <a:clrTo>
                <a:srgbClr val="D8D8D8">
                  <a:alpha val="0"/>
                </a:srgbClr>
              </a:clrTo>
            </a:clrChange>
            <a:extLst>
              <a:ext uri="{28A0092B-C50C-407E-A947-70E740481C1C}">
                <a14:useLocalDpi xmlns:a14="http://schemas.microsoft.com/office/drawing/2010/main" val="0"/>
              </a:ext>
            </a:extLst>
          </a:blip>
          <a:srcRect/>
          <a:stretch>
            <a:fillRect/>
          </a:stretch>
        </p:blipFill>
        <p:spPr bwMode="auto">
          <a:xfrm>
            <a:off x="1042988" y="360363"/>
            <a:ext cx="1368425" cy="547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6" descr="hspace=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2425" y="336550"/>
            <a:ext cx="596900" cy="595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接连接符 5"/>
          <p:cNvCxnSpPr/>
          <p:nvPr/>
        </p:nvCxnSpPr>
        <p:spPr>
          <a:xfrm>
            <a:off x="43815" y="1129665"/>
            <a:ext cx="6622415" cy="635"/>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10247" name="Text Box 6"/>
          <p:cNvSpPr txBox="1">
            <a:spLocks noChangeArrowheads="1"/>
          </p:cNvSpPr>
          <p:nvPr/>
        </p:nvSpPr>
        <p:spPr bwMode="auto">
          <a:xfrm>
            <a:off x="0" y="1129308"/>
            <a:ext cx="7884368" cy="3938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000" rIns="72000">
            <a:spAutoFit/>
          </a:bodyPr>
          <a:lstStyle>
            <a:lvl1pPr marL="215900" indent="-215900"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indent="215900">
              <a:lnSpc>
                <a:spcPts val="3000"/>
              </a:lnSpc>
            </a:pPr>
            <a:r>
              <a:rPr lang="en-US" altLang="zh-CN" b="1" dirty="0" smtClean="0">
                <a:solidFill>
                  <a:srgbClr val="FF0000"/>
                </a:solidFill>
                <a:latin typeface="微软雅黑" panose="020B0503020204020204" pitchFamily="34" charset="-122"/>
                <a:ea typeface="微软雅黑" panose="020B0503020204020204" pitchFamily="34" charset="-122"/>
                <a:hlinkClick r:id="rId3" action="ppaction://hlinkfile"/>
              </a:rPr>
              <a:t>1.个人申报表</a:t>
            </a:r>
            <a:endParaRPr lang="en-US" altLang="zh-CN" b="1" dirty="0" smtClean="0">
              <a:latin typeface="+mj-ea"/>
              <a:ea typeface="+mj-ea"/>
              <a:hlinkClick r:id="rId3" action="ppaction://hlinkfile"/>
            </a:endParaRPr>
          </a:p>
          <a:p>
            <a:pPr marL="0" indent="215900">
              <a:lnSpc>
                <a:spcPts val="3000"/>
              </a:lnSpc>
            </a:pPr>
            <a:r>
              <a:rPr lang="zh-CN" altLang="en-US" dirty="0" smtClean="0">
                <a:hlinkClick r:id="rId3" action="ppaction://hlinkfile"/>
              </a:rPr>
              <a:t>福</a:t>
            </a:r>
            <a:r>
              <a:rPr lang="zh-CN" altLang="en-US" dirty="0" smtClean="0">
                <a:hlinkClick r:id="rId3" action="ppaction://hlinkfile"/>
              </a:rPr>
              <a:t>州大学专业技术岗位等级评定申报表（样表</a:t>
            </a:r>
            <a:r>
              <a:rPr lang="zh-CN" altLang="en-US" dirty="0" smtClean="0">
                <a:hlinkClick r:id="rId3" action="ppaction://hlinkfile"/>
              </a:rPr>
              <a:t>）</a:t>
            </a:r>
            <a:endParaRPr lang="en-US" altLang="zh-CN" dirty="0" smtClean="0"/>
          </a:p>
          <a:p>
            <a:pPr marL="0" indent="215900">
              <a:lnSpc>
                <a:spcPts val="3000"/>
              </a:lnSpc>
            </a:pPr>
            <a:r>
              <a:rPr lang="zh-CN" altLang="en-US" dirty="0" smtClean="0">
                <a:hlinkClick r:id="rId4" action="ppaction://hlinkfile"/>
              </a:rPr>
              <a:t>福州大学管理岗位职级评定申报表（样表</a:t>
            </a:r>
            <a:r>
              <a:rPr lang="zh-CN" altLang="en-US" dirty="0" smtClean="0">
                <a:hlinkClick r:id="rId4" action="ppaction://hlinkfile"/>
              </a:rPr>
              <a:t>）</a:t>
            </a:r>
            <a:endParaRPr lang="en-US" altLang="zh-CN" dirty="0" smtClean="0"/>
          </a:p>
          <a:p>
            <a:pPr marL="0" indent="215900">
              <a:lnSpc>
                <a:spcPts val="3000"/>
              </a:lnSpc>
            </a:pPr>
            <a:r>
              <a:rPr lang="zh-CN" altLang="en-US" dirty="0" smtClean="0">
                <a:hlinkClick r:id="rId5" action="ppaction://hlinkfile"/>
              </a:rPr>
              <a:t>福州大学工勤技能岗位等级评定申报表（样表</a:t>
            </a:r>
            <a:r>
              <a:rPr lang="zh-CN" altLang="en-US" dirty="0" smtClean="0">
                <a:hlinkClick r:id="rId5" action="ppaction://hlinkfile"/>
              </a:rPr>
              <a:t>）</a:t>
            </a:r>
            <a:endParaRPr lang="en-US" altLang="zh-CN" dirty="0" smtClean="0"/>
          </a:p>
          <a:p>
            <a:pPr marL="0" indent="215900">
              <a:lnSpc>
                <a:spcPts val="3000"/>
              </a:lnSpc>
            </a:pPr>
            <a:endParaRPr lang="en-US" altLang="zh-CN" dirty="0" smtClean="0"/>
          </a:p>
          <a:p>
            <a:pPr marL="0" indent="215900">
              <a:lnSpc>
                <a:spcPts val="3000"/>
              </a:lnSpc>
            </a:pPr>
            <a:r>
              <a:rPr lang="en-US" altLang="zh-CN" b="1" dirty="0" smtClean="0">
                <a:solidFill>
                  <a:schemeClr val="tx1"/>
                </a:solidFill>
                <a:latin typeface="微软雅黑" panose="020B0503020204020204" pitchFamily="34" charset="-122"/>
                <a:ea typeface="微软雅黑" panose="020B0503020204020204" pitchFamily="34" charset="-122"/>
              </a:rPr>
              <a:t>2.单位汇总表</a:t>
            </a:r>
            <a:endParaRPr lang="en-US" altLang="zh-CN" b="1" dirty="0" smtClean="0">
              <a:solidFill>
                <a:srgbClr val="FF0000"/>
              </a:solidFill>
              <a:latin typeface="微软雅黑" panose="020B0503020204020204" pitchFamily="34" charset="-122"/>
              <a:ea typeface="微软雅黑" panose="020B0503020204020204" pitchFamily="34" charset="-122"/>
            </a:endParaRPr>
          </a:p>
          <a:p>
            <a:pPr marL="0" indent="215900">
              <a:lnSpc>
                <a:spcPts val="3000"/>
              </a:lnSpc>
            </a:pPr>
            <a:r>
              <a:rPr lang="zh-CN" altLang="en-US" b="1" dirty="0" smtClean="0">
                <a:latin typeface="微软雅黑" panose="020B0503020204020204" pitchFamily="34" charset="-122"/>
                <a:ea typeface="微软雅黑" panose="020B0503020204020204" pitchFamily="34" charset="-122"/>
                <a:hlinkClick r:id="rId6" action="ppaction://hlinkfile"/>
              </a:rPr>
              <a:t>第四轮岗位设置表格</a:t>
            </a:r>
            <a:r>
              <a:rPr lang="en-US" altLang="zh-CN" b="1" dirty="0" smtClean="0">
                <a:latin typeface="微软雅黑" panose="020B0503020204020204" pitchFamily="34" charset="-122"/>
                <a:ea typeface="微软雅黑" panose="020B0503020204020204" pitchFamily="34" charset="-122"/>
                <a:hlinkClick r:id="rId6" action="ppaction://hlinkfile"/>
              </a:rPr>
              <a:t>\</a:t>
            </a:r>
            <a:r>
              <a:rPr lang="zh-CN" altLang="en-US" b="1" dirty="0" smtClean="0">
                <a:latin typeface="微软雅黑" panose="020B0503020204020204" pitchFamily="34" charset="-122"/>
                <a:ea typeface="微软雅黑" panose="020B0503020204020204" pitchFamily="34" charset="-122"/>
                <a:hlinkClick r:id="rId6" action="ppaction://hlinkfile"/>
              </a:rPr>
              <a:t>福州大学单位申报情况汇总表（样表）</a:t>
            </a:r>
            <a:r>
              <a:rPr lang="en-US" altLang="zh-CN" b="1" dirty="0" smtClean="0">
                <a:latin typeface="微软雅黑" panose="020B0503020204020204" pitchFamily="34" charset="-122"/>
                <a:ea typeface="微软雅黑" panose="020B0503020204020204" pitchFamily="34" charset="-122"/>
                <a:hlinkClick r:id="rId6" action="ppaction://hlinkfile"/>
              </a:rPr>
              <a:t>.xls</a:t>
            </a:r>
            <a:endParaRPr lang="en-US" altLang="zh-CN" b="1" dirty="0" smtClean="0">
              <a:latin typeface="微软雅黑" panose="020B0503020204020204" pitchFamily="34" charset="-122"/>
              <a:ea typeface="微软雅黑" panose="020B0503020204020204" pitchFamily="34" charset="-122"/>
            </a:endParaRPr>
          </a:p>
          <a:p>
            <a:pPr marL="0" indent="215900">
              <a:lnSpc>
                <a:spcPts val="3000"/>
              </a:lnSpc>
            </a:pPr>
            <a:endParaRPr lang="en-US" altLang="zh-CN" b="1" dirty="0" smtClean="0">
              <a:latin typeface="微软雅黑" panose="020B0503020204020204" pitchFamily="34" charset="-122"/>
              <a:ea typeface="微软雅黑" panose="020B0503020204020204" pitchFamily="34" charset="-122"/>
            </a:endParaRPr>
          </a:p>
          <a:p>
            <a:pPr marL="0" indent="215900">
              <a:lnSpc>
                <a:spcPts val="3000"/>
              </a:lnSpc>
            </a:pPr>
            <a:r>
              <a:rPr lang="en-US" altLang="zh-CN" b="1" dirty="0" smtClean="0">
                <a:solidFill>
                  <a:schemeClr val="tx1"/>
                </a:solidFill>
                <a:latin typeface="微软雅黑" panose="020B0503020204020204" pitchFamily="34" charset="-122"/>
                <a:ea typeface="微软雅黑" panose="020B0503020204020204" pitchFamily="34" charset="-122"/>
              </a:rPr>
              <a:t>3.</a:t>
            </a:r>
            <a:r>
              <a:rPr lang="zh-CN" altLang="en-US" b="1" dirty="0" smtClean="0">
                <a:solidFill>
                  <a:schemeClr val="tx1"/>
                </a:solidFill>
                <a:latin typeface="微软雅黑" panose="020B0503020204020204" pitchFamily="34" charset="-122"/>
                <a:ea typeface="微软雅黑" panose="020B0503020204020204" pitchFamily="34" charset="-122"/>
              </a:rPr>
              <a:t>聘用合同</a:t>
            </a:r>
            <a:endParaRPr lang="en-US" altLang="zh-CN" b="1" dirty="0" smtClean="0">
              <a:latin typeface="微软雅黑" panose="020B0503020204020204" pitchFamily="34" charset="-122"/>
              <a:ea typeface="微软雅黑" panose="020B0503020204020204" pitchFamily="34" charset="-122"/>
            </a:endParaRPr>
          </a:p>
          <a:p>
            <a:pPr marL="0" indent="215900">
              <a:lnSpc>
                <a:spcPts val="3000"/>
              </a:lnSpc>
            </a:pPr>
            <a:r>
              <a:rPr lang="zh-CN" altLang="en-US" b="1" dirty="0" smtClean="0">
                <a:latin typeface="微软雅黑" panose="020B0503020204020204" pitchFamily="34" charset="-122"/>
                <a:ea typeface="微软雅黑" panose="020B0503020204020204" pitchFamily="34" charset="-122"/>
                <a:hlinkClick r:id="rId7" action="ppaction://hlinkfile"/>
              </a:rPr>
              <a:t>福州大学聘用合同范本</a:t>
            </a:r>
            <a:r>
              <a:rPr lang="en-US" altLang="zh-CN" b="1" dirty="0" smtClean="0">
                <a:latin typeface="微软雅黑" panose="020B0503020204020204" pitchFamily="34" charset="-122"/>
                <a:ea typeface="微软雅黑" panose="020B0503020204020204" pitchFamily="34" charset="-122"/>
                <a:hlinkClick r:id="rId7" action="ppaction://hlinkfile"/>
              </a:rPr>
              <a:t>2018</a:t>
            </a:r>
            <a:endParaRPr lang="en-US" altLang="zh-CN" b="1" dirty="0" smtClean="0">
              <a:latin typeface="微软雅黑" panose="020B0503020204020204" pitchFamily="34" charset="-122"/>
              <a:ea typeface="微软雅黑" panose="020B0503020204020204" pitchFamily="34" charset="-122"/>
            </a:endParaRPr>
          </a:p>
        </p:txBody>
      </p:sp>
      <p:sp>
        <p:nvSpPr>
          <p:cNvPr id="8" name="文本框 99"/>
          <p:cNvSpPr txBox="1"/>
          <p:nvPr/>
        </p:nvSpPr>
        <p:spPr>
          <a:xfrm>
            <a:off x="7092280" y="697260"/>
            <a:ext cx="1512168" cy="461665"/>
          </a:xfrm>
          <a:prstGeom prst="rect">
            <a:avLst/>
          </a:prstGeom>
          <a:noFill/>
          <a:ln w="9525">
            <a:noFill/>
          </a:ln>
        </p:spPr>
        <p:txBody>
          <a:bodyPr wrap="square">
            <a:spAutoFit/>
          </a:bodyPr>
          <a:lstStyle/>
          <a:p>
            <a:r>
              <a:rPr lang="zh-CN" altLang="en-US" sz="2400" b="1" dirty="0" smtClean="0">
                <a:solidFill>
                  <a:srgbClr val="FF0000"/>
                </a:solidFill>
                <a:latin typeface="微软雅黑" panose="020B0503020204020204" pitchFamily="34" charset="-122"/>
                <a:ea typeface="微软雅黑" panose="020B0503020204020204" pitchFamily="34" charset="-122"/>
              </a:rPr>
              <a:t>样表填写</a:t>
            </a:r>
            <a:endParaRPr lang="zh-CN" altLang="zh-CN" sz="2400" dirty="0" smtClean="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ransition spd="slow"/>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15" descr="校名副本.gif"/>
          <p:cNvPicPr>
            <a:picLocks noChangeAspect="1"/>
          </p:cNvPicPr>
          <p:nvPr/>
        </p:nvPicPr>
        <p:blipFill>
          <a:blip r:embed="rId1" cstate="print">
            <a:clrChange>
              <a:clrFrom>
                <a:srgbClr val="D8D8D8"/>
              </a:clrFrom>
              <a:clrTo>
                <a:srgbClr val="D8D8D8">
                  <a:alpha val="0"/>
                </a:srgbClr>
              </a:clrTo>
            </a:clrChange>
            <a:extLst>
              <a:ext uri="{28A0092B-C50C-407E-A947-70E740481C1C}">
                <a14:useLocalDpi xmlns:a14="http://schemas.microsoft.com/office/drawing/2010/main" val="0"/>
              </a:ext>
            </a:extLst>
          </a:blip>
          <a:srcRect/>
          <a:stretch>
            <a:fillRect/>
          </a:stretch>
        </p:blipFill>
        <p:spPr bwMode="auto">
          <a:xfrm>
            <a:off x="1042988" y="360363"/>
            <a:ext cx="1368425" cy="547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6" descr="hspace=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2425" y="336550"/>
            <a:ext cx="596900" cy="595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接连接符 5"/>
          <p:cNvCxnSpPr/>
          <p:nvPr/>
        </p:nvCxnSpPr>
        <p:spPr>
          <a:xfrm>
            <a:off x="43815" y="1129665"/>
            <a:ext cx="6622415" cy="635"/>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10247" name="Text Box 6"/>
          <p:cNvSpPr txBox="1">
            <a:spLocks noChangeArrowheads="1"/>
          </p:cNvSpPr>
          <p:nvPr/>
        </p:nvSpPr>
        <p:spPr bwMode="auto">
          <a:xfrm>
            <a:off x="0" y="1129308"/>
            <a:ext cx="9144000" cy="368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000" rIns="72000">
            <a:spAutoFit/>
          </a:bodyPr>
          <a:lstStyle>
            <a:lvl1pPr marL="215900" indent="-215900"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indent="215900">
              <a:lnSpc>
                <a:spcPts val="4000"/>
              </a:lnSpc>
            </a:pPr>
            <a:r>
              <a:rPr lang="en-US" altLang="zh-CN" dirty="0" smtClean="0">
                <a:latin typeface="+mj-ea"/>
                <a:ea typeface="+mj-ea"/>
              </a:rPr>
              <a:t> 1. </a:t>
            </a:r>
            <a:r>
              <a:rPr lang="zh-CN" altLang="zh-CN" dirty="0" smtClean="0">
                <a:latin typeface="+mj-ea"/>
                <a:ea typeface="+mj-ea"/>
              </a:rPr>
              <a:t> 请</a:t>
            </a:r>
            <a:r>
              <a:rPr lang="zh-CN" altLang="zh-CN" dirty="0" smtClean="0">
                <a:latin typeface="+mj-ea"/>
                <a:ea typeface="+mj-ea"/>
              </a:rPr>
              <a:t>各单位尽快拟定本单位岗位设置与聘用管理实施办法，并做好本单位教职工申报的培训工作。</a:t>
            </a:r>
            <a:endParaRPr lang="zh-CN" altLang="zh-CN" dirty="0" smtClean="0">
              <a:latin typeface="+mj-ea"/>
              <a:ea typeface="+mj-ea"/>
            </a:endParaRPr>
          </a:p>
          <a:p>
            <a:pPr marL="0" indent="215900">
              <a:lnSpc>
                <a:spcPts val="4000"/>
              </a:lnSpc>
            </a:pPr>
            <a:r>
              <a:rPr lang="en-US" altLang="zh-CN" dirty="0" smtClean="0">
                <a:latin typeface="+mj-ea"/>
                <a:ea typeface="+mj-ea"/>
              </a:rPr>
              <a:t> 2. </a:t>
            </a:r>
            <a:r>
              <a:rPr lang="zh-CN" altLang="zh-CN" dirty="0" smtClean="0">
                <a:latin typeface="+mj-ea"/>
                <a:ea typeface="+mj-ea"/>
              </a:rPr>
              <a:t>各单位于</a:t>
            </a:r>
            <a:r>
              <a:rPr lang="en-US" altLang="zh-CN" dirty="0" smtClean="0">
                <a:latin typeface="+mj-ea"/>
                <a:ea typeface="+mj-ea"/>
              </a:rPr>
              <a:t>2019</a:t>
            </a:r>
            <a:r>
              <a:rPr lang="zh-CN" altLang="zh-CN" dirty="0" smtClean="0">
                <a:latin typeface="+mj-ea"/>
                <a:ea typeface="+mj-ea"/>
              </a:rPr>
              <a:t>年</a:t>
            </a:r>
            <a:r>
              <a:rPr lang="en-US" altLang="zh-CN" dirty="0" smtClean="0">
                <a:latin typeface="+mj-ea"/>
                <a:ea typeface="+mj-ea"/>
              </a:rPr>
              <a:t>4</a:t>
            </a:r>
            <a:r>
              <a:rPr lang="zh-CN" altLang="zh-CN" dirty="0" smtClean="0">
                <a:latin typeface="+mj-ea"/>
                <a:ea typeface="+mj-ea"/>
              </a:rPr>
              <a:t>月</a:t>
            </a:r>
            <a:r>
              <a:rPr lang="en-US" altLang="zh-CN" dirty="0" smtClean="0">
                <a:latin typeface="+mj-ea"/>
                <a:ea typeface="+mj-ea"/>
              </a:rPr>
              <a:t>8</a:t>
            </a:r>
            <a:r>
              <a:rPr lang="zh-CN" altLang="zh-CN" dirty="0" smtClean="0">
                <a:latin typeface="+mj-ea"/>
                <a:ea typeface="+mj-ea"/>
              </a:rPr>
              <a:t>日之前向学校岗位设置职级评定工作小组上报本单位岗位设置与聘用管理实施办法，前期相关单位已经上报第四轮岗位设置的相关材料，存在着一些不够规范的地方，会后，请相关单位与岗位设置评定工作小组办公室（人事科）联系，尽快结合单位实际完善材料，上报材料要求如下：</a:t>
            </a:r>
            <a:endParaRPr lang="zh-CN" altLang="zh-CN" dirty="0" smtClean="0">
              <a:latin typeface="+mj-ea"/>
              <a:ea typeface="+mj-ea"/>
            </a:endParaRPr>
          </a:p>
          <a:p>
            <a:pPr marL="0" indent="215900">
              <a:lnSpc>
                <a:spcPts val="4000"/>
              </a:lnSpc>
            </a:pPr>
            <a:endParaRPr lang="zh-CN" altLang="zh-CN" dirty="0">
              <a:latin typeface="+mj-ea"/>
              <a:ea typeface="+mj-ea"/>
            </a:endParaRPr>
          </a:p>
        </p:txBody>
      </p:sp>
      <p:sp>
        <p:nvSpPr>
          <p:cNvPr id="7" name="文本框 99"/>
          <p:cNvSpPr txBox="1"/>
          <p:nvPr/>
        </p:nvSpPr>
        <p:spPr>
          <a:xfrm>
            <a:off x="6084168" y="697260"/>
            <a:ext cx="2808312" cy="369332"/>
          </a:xfrm>
          <a:prstGeom prst="rect">
            <a:avLst/>
          </a:prstGeom>
          <a:noFill/>
          <a:ln w="9525">
            <a:noFill/>
          </a:ln>
        </p:spPr>
        <p:txBody>
          <a:bodyPr wrap="square">
            <a:spAutoFit/>
          </a:bodyPr>
          <a:lstStyle/>
          <a:p>
            <a:r>
              <a:rPr lang="zh-CN" altLang="zh-CN" b="1" dirty="0" smtClean="0">
                <a:solidFill>
                  <a:srgbClr val="FF0000"/>
                </a:solidFill>
              </a:rPr>
              <a:t>四、工作步骤和时间要求</a:t>
            </a:r>
            <a:endParaRPr lang="zh-CN" altLang="zh-CN" dirty="0" smtClean="0">
              <a:solidFill>
                <a:srgbClr val="FF0000"/>
              </a:solidFill>
            </a:endParaRPr>
          </a:p>
        </p:txBody>
      </p:sp>
    </p:spTree>
  </p:cSld>
  <p:clrMapOvr>
    <a:masterClrMapping/>
  </p:clrMapOvr>
  <p:transition spd="slow"/>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15" descr="校名副本.gif"/>
          <p:cNvPicPr>
            <a:picLocks noChangeAspect="1"/>
          </p:cNvPicPr>
          <p:nvPr/>
        </p:nvPicPr>
        <p:blipFill>
          <a:blip r:embed="rId1" cstate="print">
            <a:clrChange>
              <a:clrFrom>
                <a:srgbClr val="D8D8D8"/>
              </a:clrFrom>
              <a:clrTo>
                <a:srgbClr val="D8D8D8">
                  <a:alpha val="0"/>
                </a:srgbClr>
              </a:clrTo>
            </a:clrChange>
            <a:extLst>
              <a:ext uri="{28A0092B-C50C-407E-A947-70E740481C1C}">
                <a14:useLocalDpi xmlns:a14="http://schemas.microsoft.com/office/drawing/2010/main" val="0"/>
              </a:ext>
            </a:extLst>
          </a:blip>
          <a:srcRect/>
          <a:stretch>
            <a:fillRect/>
          </a:stretch>
        </p:blipFill>
        <p:spPr bwMode="auto">
          <a:xfrm>
            <a:off x="1042988" y="360363"/>
            <a:ext cx="1368425" cy="547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6" descr="hspace=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2425" y="336550"/>
            <a:ext cx="596900" cy="595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接连接符 5"/>
          <p:cNvCxnSpPr/>
          <p:nvPr/>
        </p:nvCxnSpPr>
        <p:spPr>
          <a:xfrm>
            <a:off x="43815" y="1129665"/>
            <a:ext cx="6622415" cy="635"/>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10247" name="Text Box 6"/>
          <p:cNvSpPr txBox="1">
            <a:spLocks noChangeArrowheads="1"/>
          </p:cNvSpPr>
          <p:nvPr/>
        </p:nvSpPr>
        <p:spPr bwMode="auto">
          <a:xfrm>
            <a:off x="0" y="1129308"/>
            <a:ext cx="9144000" cy="4323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000" rIns="72000">
            <a:spAutoFit/>
          </a:bodyPr>
          <a:lstStyle>
            <a:lvl1pPr marL="215900" indent="-215900"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indent="215900">
              <a:lnSpc>
                <a:spcPts val="3000"/>
              </a:lnSpc>
            </a:pPr>
            <a:r>
              <a:rPr lang="zh-CN" altLang="zh-CN" dirty="0" smtClean="0">
                <a:latin typeface="+mj-ea"/>
                <a:ea typeface="+mj-ea"/>
              </a:rPr>
              <a:t>（</a:t>
            </a:r>
            <a:r>
              <a:rPr lang="en-US" altLang="zh-CN" dirty="0" smtClean="0">
                <a:latin typeface="+mj-ea"/>
                <a:ea typeface="+mj-ea"/>
              </a:rPr>
              <a:t>1</a:t>
            </a:r>
            <a:r>
              <a:rPr lang="zh-CN" altLang="zh-CN" dirty="0" smtClean="0">
                <a:latin typeface="+mj-ea"/>
                <a:ea typeface="+mj-ea"/>
              </a:rPr>
              <a:t>）各单位岗位设置职级评定工作小组成员名单</a:t>
            </a:r>
            <a:endParaRPr lang="zh-CN" altLang="zh-CN" dirty="0" smtClean="0">
              <a:latin typeface="+mj-ea"/>
              <a:ea typeface="+mj-ea"/>
            </a:endParaRPr>
          </a:p>
          <a:p>
            <a:pPr marL="0" indent="215900">
              <a:lnSpc>
                <a:spcPts val="3000"/>
              </a:lnSpc>
            </a:pPr>
            <a:r>
              <a:rPr lang="zh-CN" altLang="zh-CN" dirty="0" smtClean="0">
                <a:latin typeface="+mj-ea"/>
                <a:ea typeface="+mj-ea"/>
              </a:rPr>
              <a:t>（</a:t>
            </a:r>
            <a:r>
              <a:rPr lang="en-US" altLang="zh-CN" dirty="0" smtClean="0">
                <a:latin typeface="+mj-ea"/>
                <a:ea typeface="+mj-ea"/>
              </a:rPr>
              <a:t>2</a:t>
            </a:r>
            <a:r>
              <a:rPr lang="zh-CN" altLang="zh-CN" dirty="0" smtClean="0">
                <a:latin typeface="+mj-ea"/>
                <a:ea typeface="+mj-ea"/>
              </a:rPr>
              <a:t>）各单位岗位设置与聘用管理工作实施要点</a:t>
            </a:r>
            <a:endParaRPr lang="zh-CN" altLang="zh-CN" dirty="0" smtClean="0">
              <a:latin typeface="+mj-ea"/>
              <a:ea typeface="+mj-ea"/>
            </a:endParaRPr>
          </a:p>
          <a:p>
            <a:pPr marL="0" indent="215900">
              <a:lnSpc>
                <a:spcPts val="3000"/>
              </a:lnSpc>
            </a:pPr>
            <a:r>
              <a:rPr lang="en-US" altLang="zh-CN" dirty="0" smtClean="0">
                <a:latin typeface="+mj-ea"/>
                <a:ea typeface="+mj-ea"/>
              </a:rPr>
              <a:t>  </a:t>
            </a:r>
            <a:r>
              <a:rPr lang="en-US" altLang="zh-CN" dirty="0" smtClean="0">
                <a:latin typeface="+mj-ea"/>
                <a:ea typeface="+mj-ea"/>
              </a:rPr>
              <a:t>      </a:t>
            </a:r>
            <a:r>
              <a:rPr lang="en-US" altLang="zh-CN" dirty="0" smtClean="0">
                <a:latin typeface="+mj-ea"/>
                <a:ea typeface="+mj-ea"/>
              </a:rPr>
              <a:t>1</a:t>
            </a:r>
            <a:r>
              <a:rPr lang="zh-CN" altLang="zh-CN" dirty="0" smtClean="0">
                <a:latin typeface="+mj-ea"/>
                <a:ea typeface="+mj-ea"/>
              </a:rPr>
              <a:t>）本单位岗位设置的总体方案；</a:t>
            </a:r>
            <a:endParaRPr lang="zh-CN" altLang="zh-CN" dirty="0" smtClean="0">
              <a:latin typeface="+mj-ea"/>
              <a:ea typeface="+mj-ea"/>
            </a:endParaRPr>
          </a:p>
          <a:p>
            <a:pPr marL="0" indent="215900">
              <a:lnSpc>
                <a:spcPts val="3000"/>
              </a:lnSpc>
            </a:pPr>
            <a:r>
              <a:rPr lang="en-US" altLang="zh-CN" dirty="0" smtClean="0">
                <a:latin typeface="+mj-ea"/>
                <a:ea typeface="+mj-ea"/>
              </a:rPr>
              <a:t>   </a:t>
            </a:r>
            <a:r>
              <a:rPr lang="en-US" altLang="zh-CN" dirty="0" smtClean="0">
                <a:latin typeface="+mj-ea"/>
                <a:ea typeface="+mj-ea"/>
              </a:rPr>
              <a:t>     </a:t>
            </a:r>
            <a:r>
              <a:rPr lang="en-US" altLang="zh-CN" dirty="0" smtClean="0">
                <a:latin typeface="+mj-ea"/>
                <a:ea typeface="+mj-ea"/>
              </a:rPr>
              <a:t>2</a:t>
            </a:r>
            <a:r>
              <a:rPr lang="zh-CN" altLang="zh-CN" dirty="0" smtClean="0">
                <a:latin typeface="+mj-ea"/>
                <a:ea typeface="+mj-ea"/>
              </a:rPr>
              <a:t>）各级各类岗位的岗位职责和任职条件；</a:t>
            </a:r>
            <a:endParaRPr lang="zh-CN" altLang="zh-CN" dirty="0" smtClean="0">
              <a:latin typeface="+mj-ea"/>
              <a:ea typeface="+mj-ea"/>
            </a:endParaRPr>
          </a:p>
          <a:p>
            <a:pPr marL="0" indent="215900">
              <a:lnSpc>
                <a:spcPts val="3000"/>
              </a:lnSpc>
            </a:pPr>
            <a:r>
              <a:rPr lang="en-US" altLang="zh-CN" dirty="0" smtClean="0">
                <a:latin typeface="+mj-ea"/>
                <a:ea typeface="+mj-ea"/>
              </a:rPr>
              <a:t>   </a:t>
            </a:r>
            <a:r>
              <a:rPr lang="en-US" altLang="zh-CN" dirty="0" smtClean="0">
                <a:latin typeface="+mj-ea"/>
                <a:ea typeface="+mj-ea"/>
              </a:rPr>
              <a:t>     </a:t>
            </a:r>
            <a:r>
              <a:rPr lang="en-US" altLang="zh-CN" dirty="0" smtClean="0">
                <a:latin typeface="+mj-ea"/>
                <a:ea typeface="+mj-ea"/>
              </a:rPr>
              <a:t>3</a:t>
            </a:r>
            <a:r>
              <a:rPr lang="zh-CN" altLang="zh-CN" dirty="0" smtClean="0">
                <a:latin typeface="+mj-ea"/>
                <a:ea typeface="+mj-ea"/>
              </a:rPr>
              <a:t>）组织实施的聘用程序及组织结构；</a:t>
            </a:r>
            <a:endParaRPr lang="zh-CN" altLang="zh-CN" dirty="0" smtClean="0">
              <a:latin typeface="+mj-ea"/>
              <a:ea typeface="+mj-ea"/>
            </a:endParaRPr>
          </a:p>
          <a:p>
            <a:pPr marL="0" indent="215900">
              <a:lnSpc>
                <a:spcPts val="3000"/>
              </a:lnSpc>
            </a:pPr>
            <a:r>
              <a:rPr lang="en-US" altLang="zh-CN" dirty="0" smtClean="0">
                <a:latin typeface="+mj-ea"/>
                <a:ea typeface="+mj-ea"/>
              </a:rPr>
              <a:t>    </a:t>
            </a:r>
            <a:r>
              <a:rPr lang="en-US" altLang="zh-CN" dirty="0" smtClean="0">
                <a:latin typeface="+mj-ea"/>
                <a:ea typeface="+mj-ea"/>
              </a:rPr>
              <a:t>    4</a:t>
            </a:r>
            <a:r>
              <a:rPr lang="zh-CN" altLang="zh-CN" dirty="0" smtClean="0">
                <a:latin typeface="+mj-ea"/>
                <a:ea typeface="+mj-ea"/>
              </a:rPr>
              <a:t>）存在的主要问题及建议。</a:t>
            </a:r>
            <a:endParaRPr lang="zh-CN" altLang="zh-CN" dirty="0" smtClean="0">
              <a:latin typeface="+mj-ea"/>
              <a:ea typeface="+mj-ea"/>
            </a:endParaRPr>
          </a:p>
          <a:p>
            <a:pPr marL="0" indent="215900">
              <a:lnSpc>
                <a:spcPts val="3000"/>
              </a:lnSpc>
            </a:pPr>
            <a:r>
              <a:rPr lang="en-US" altLang="zh-CN" dirty="0" smtClean="0">
                <a:latin typeface="+mj-ea"/>
                <a:ea typeface="+mj-ea"/>
              </a:rPr>
              <a:t>3. </a:t>
            </a:r>
            <a:r>
              <a:rPr lang="zh-CN" altLang="zh-CN" dirty="0" smtClean="0">
                <a:latin typeface="+mj-ea"/>
                <a:ea typeface="+mj-ea"/>
              </a:rPr>
              <a:t>各单位应于</a:t>
            </a:r>
            <a:r>
              <a:rPr lang="en-US" altLang="zh-CN" dirty="0" smtClean="0">
                <a:latin typeface="+mj-ea"/>
                <a:ea typeface="+mj-ea"/>
              </a:rPr>
              <a:t>2019</a:t>
            </a:r>
            <a:r>
              <a:rPr lang="zh-CN" altLang="zh-CN" dirty="0" smtClean="0">
                <a:latin typeface="+mj-ea"/>
                <a:ea typeface="+mj-ea"/>
              </a:rPr>
              <a:t>年</a:t>
            </a:r>
            <a:r>
              <a:rPr lang="en-US" altLang="zh-CN" dirty="0" smtClean="0">
                <a:latin typeface="+mj-ea"/>
                <a:ea typeface="+mj-ea"/>
              </a:rPr>
              <a:t>4</a:t>
            </a:r>
            <a:r>
              <a:rPr lang="zh-CN" altLang="zh-CN" dirty="0" smtClean="0">
                <a:latin typeface="+mj-ea"/>
                <a:ea typeface="+mj-ea"/>
              </a:rPr>
              <a:t>月</a:t>
            </a:r>
            <a:r>
              <a:rPr lang="en-US" altLang="zh-CN" dirty="0" smtClean="0">
                <a:latin typeface="+mj-ea"/>
                <a:ea typeface="+mj-ea"/>
              </a:rPr>
              <a:t>30</a:t>
            </a:r>
            <a:r>
              <a:rPr lang="zh-CN" altLang="zh-CN" dirty="0" smtClean="0">
                <a:latin typeface="+mj-ea"/>
                <a:ea typeface="+mj-ea"/>
              </a:rPr>
              <a:t>日之前将本单位拟聘结果报送学校岗位设置职级评定工作小组办公室，并附上相应材料如下：</a:t>
            </a:r>
            <a:endParaRPr lang="zh-CN" altLang="zh-CN" dirty="0" smtClean="0">
              <a:latin typeface="+mj-ea"/>
              <a:ea typeface="+mj-ea"/>
            </a:endParaRPr>
          </a:p>
          <a:p>
            <a:pPr marL="0" indent="215900">
              <a:lnSpc>
                <a:spcPts val="3000"/>
              </a:lnSpc>
            </a:pPr>
            <a:r>
              <a:rPr lang="zh-CN" altLang="zh-CN" dirty="0" smtClean="0">
                <a:latin typeface="+mj-ea"/>
                <a:ea typeface="+mj-ea"/>
              </a:rPr>
              <a:t>（</a:t>
            </a:r>
            <a:r>
              <a:rPr lang="en-US" altLang="zh-CN" dirty="0" smtClean="0">
                <a:latin typeface="+mj-ea"/>
                <a:ea typeface="+mj-ea"/>
              </a:rPr>
              <a:t>1</a:t>
            </a:r>
            <a:r>
              <a:rPr lang="zh-CN" altLang="zh-CN" dirty="0" smtClean="0">
                <a:latin typeface="+mj-ea"/>
                <a:ea typeface="+mj-ea"/>
              </a:rPr>
              <a:t>）评定结果报告</a:t>
            </a:r>
            <a:endParaRPr lang="zh-CN" altLang="zh-CN" dirty="0" smtClean="0">
              <a:latin typeface="+mj-ea"/>
              <a:ea typeface="+mj-ea"/>
            </a:endParaRPr>
          </a:p>
          <a:p>
            <a:pPr marL="0" indent="215900">
              <a:lnSpc>
                <a:spcPts val="3000"/>
              </a:lnSpc>
            </a:pPr>
            <a:r>
              <a:rPr lang="zh-CN" altLang="zh-CN" dirty="0" smtClean="0">
                <a:latin typeface="+mj-ea"/>
                <a:ea typeface="+mj-ea"/>
              </a:rPr>
              <a:t>（</a:t>
            </a:r>
            <a:r>
              <a:rPr lang="en-US" altLang="zh-CN" dirty="0" smtClean="0">
                <a:latin typeface="+mj-ea"/>
                <a:ea typeface="+mj-ea"/>
              </a:rPr>
              <a:t>2</a:t>
            </a:r>
            <a:r>
              <a:rPr lang="zh-CN" altLang="zh-CN" dirty="0" smtClean="0">
                <a:latin typeface="+mj-ea"/>
                <a:ea typeface="+mj-ea"/>
              </a:rPr>
              <a:t>）本单位的汇总表纸质</a:t>
            </a:r>
            <a:r>
              <a:rPr lang="en-US" altLang="zh-CN" dirty="0" smtClean="0">
                <a:latin typeface="+mj-ea"/>
                <a:ea typeface="+mj-ea"/>
              </a:rPr>
              <a:t>1</a:t>
            </a:r>
            <a:r>
              <a:rPr lang="zh-CN" altLang="zh-CN" dirty="0" smtClean="0">
                <a:latin typeface="+mj-ea"/>
                <a:ea typeface="+mj-ea"/>
              </a:rPr>
              <a:t>份，电子版发到人事处严冬老师邮</a:t>
            </a:r>
            <a:r>
              <a:rPr lang="zh-CN" altLang="zh-CN" dirty="0" smtClean="0">
                <a:latin typeface="+mj-ea"/>
                <a:ea typeface="+mj-ea"/>
              </a:rPr>
              <a:t>箱</a:t>
            </a:r>
            <a:r>
              <a:rPr lang="en-US" altLang="zh-CN" sz="1600" dirty="0" smtClean="0">
                <a:latin typeface="+mj-ea"/>
                <a:ea typeface="+mj-ea"/>
              </a:rPr>
              <a:t>1500425727@qq.com</a:t>
            </a:r>
            <a:endParaRPr lang="zh-CN" altLang="zh-CN" dirty="0" smtClean="0">
              <a:latin typeface="+mj-ea"/>
              <a:ea typeface="+mj-ea"/>
            </a:endParaRPr>
          </a:p>
          <a:p>
            <a:pPr marL="0" indent="215900">
              <a:lnSpc>
                <a:spcPts val="3000"/>
              </a:lnSpc>
            </a:pPr>
            <a:r>
              <a:rPr lang="zh-CN" altLang="zh-CN" dirty="0" smtClean="0">
                <a:latin typeface="+mj-ea"/>
                <a:ea typeface="+mj-ea"/>
              </a:rPr>
              <a:t>（</a:t>
            </a:r>
            <a:r>
              <a:rPr lang="en-US" altLang="zh-CN" dirty="0" smtClean="0">
                <a:latin typeface="+mj-ea"/>
                <a:ea typeface="+mj-ea"/>
              </a:rPr>
              <a:t>3</a:t>
            </a:r>
            <a:r>
              <a:rPr lang="zh-CN" altLang="zh-CN" dirty="0" smtClean="0">
                <a:latin typeface="+mj-ea"/>
                <a:ea typeface="+mj-ea"/>
              </a:rPr>
              <a:t>）每个申报人的申报</a:t>
            </a:r>
            <a:r>
              <a:rPr lang="zh-CN" altLang="zh-CN" dirty="0" smtClean="0">
                <a:latin typeface="+mj-ea"/>
                <a:ea typeface="+mj-ea"/>
              </a:rPr>
              <a:t>表</a:t>
            </a:r>
            <a:endParaRPr lang="zh-CN" altLang="zh-CN" dirty="0" smtClean="0">
              <a:latin typeface="+mj-ea"/>
              <a:ea typeface="+mj-ea"/>
            </a:endParaRPr>
          </a:p>
        </p:txBody>
      </p:sp>
      <p:sp>
        <p:nvSpPr>
          <p:cNvPr id="7" name="文本框 99"/>
          <p:cNvSpPr txBox="1"/>
          <p:nvPr/>
        </p:nvSpPr>
        <p:spPr>
          <a:xfrm>
            <a:off x="6084168" y="697260"/>
            <a:ext cx="2808312" cy="369332"/>
          </a:xfrm>
          <a:prstGeom prst="rect">
            <a:avLst/>
          </a:prstGeom>
          <a:noFill/>
          <a:ln w="9525">
            <a:noFill/>
          </a:ln>
        </p:spPr>
        <p:txBody>
          <a:bodyPr wrap="square">
            <a:spAutoFit/>
          </a:bodyPr>
          <a:lstStyle/>
          <a:p>
            <a:r>
              <a:rPr lang="zh-CN" altLang="zh-CN" b="1" dirty="0" smtClean="0">
                <a:solidFill>
                  <a:srgbClr val="FF0000"/>
                </a:solidFill>
              </a:rPr>
              <a:t>四、工作步骤和时间要求</a:t>
            </a:r>
            <a:endParaRPr lang="zh-CN" altLang="zh-CN" dirty="0" smtClean="0">
              <a:solidFill>
                <a:srgbClr val="FF0000"/>
              </a:solidFill>
            </a:endParaRPr>
          </a:p>
        </p:txBody>
      </p:sp>
    </p:spTree>
  </p:cSld>
  <p:clrMapOvr>
    <a:masterClrMapping/>
  </p:clrMapOvr>
  <p:transition spd="slow"/>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15" descr="校名副本.gif"/>
          <p:cNvPicPr>
            <a:picLocks noChangeAspect="1"/>
          </p:cNvPicPr>
          <p:nvPr/>
        </p:nvPicPr>
        <p:blipFill>
          <a:blip r:embed="rId1" cstate="print">
            <a:clrChange>
              <a:clrFrom>
                <a:srgbClr val="D8D8D8"/>
              </a:clrFrom>
              <a:clrTo>
                <a:srgbClr val="D8D8D8">
                  <a:alpha val="0"/>
                </a:srgbClr>
              </a:clrTo>
            </a:clrChange>
            <a:extLst>
              <a:ext uri="{28A0092B-C50C-407E-A947-70E740481C1C}">
                <a14:useLocalDpi xmlns:a14="http://schemas.microsoft.com/office/drawing/2010/main" val="0"/>
              </a:ext>
            </a:extLst>
          </a:blip>
          <a:srcRect/>
          <a:stretch>
            <a:fillRect/>
          </a:stretch>
        </p:blipFill>
        <p:spPr bwMode="auto">
          <a:xfrm>
            <a:off x="1042988" y="360363"/>
            <a:ext cx="1368425" cy="547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6" descr="hspace=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2425" y="336550"/>
            <a:ext cx="596900" cy="595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接连接符 5"/>
          <p:cNvCxnSpPr/>
          <p:nvPr/>
        </p:nvCxnSpPr>
        <p:spPr>
          <a:xfrm>
            <a:off x="43815" y="1129665"/>
            <a:ext cx="6622415" cy="635"/>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3707904" y="193204"/>
            <a:ext cx="4464496" cy="953135"/>
          </a:xfrm>
          <a:prstGeom prst="rect">
            <a:avLst/>
          </a:prstGeom>
        </p:spPr>
        <p:txBody>
          <a:bodyPr wrap="square">
            <a:spAutoFit/>
          </a:bodyPr>
          <a:lstStyle/>
          <a:p>
            <a:pPr algn="ctr"/>
            <a:endParaRPr lang="zh-CN" altLang="zh-CN" sz="2800" dirty="0" smtClean="0">
              <a:solidFill>
                <a:srgbClr val="FF0000"/>
              </a:solidFill>
            </a:endParaRPr>
          </a:p>
          <a:p>
            <a:pPr algn="ctr"/>
            <a:endParaRPr lang="zh-CN" altLang="zh-CN" sz="2800" dirty="0">
              <a:latin typeface="微软雅黑" panose="020B0503020204020204" pitchFamily="34" charset="-122"/>
              <a:ea typeface="微软雅黑" panose="020B0503020204020204" pitchFamily="34" charset="-122"/>
            </a:endParaRPr>
          </a:p>
        </p:txBody>
      </p:sp>
      <p:sp>
        <p:nvSpPr>
          <p:cNvPr id="13" name="TextBox 12"/>
          <p:cNvSpPr txBox="1"/>
          <p:nvPr/>
        </p:nvSpPr>
        <p:spPr>
          <a:xfrm>
            <a:off x="1652604" y="1838325"/>
            <a:ext cx="5621020" cy="1508105"/>
          </a:xfrm>
          <a:prstGeom prst="rect">
            <a:avLst/>
          </a:prstGeom>
          <a:noFill/>
        </p:spPr>
        <p:txBody>
          <a:bodyPr wrap="square" rtlCol="0">
            <a:spAutoFit/>
          </a:bodyPr>
          <a:lstStyle/>
          <a:p>
            <a:endParaRPr lang="en-US" altLang="zh-CN" sz="3200" dirty="0">
              <a:latin typeface="华文新魏" panose="02010800040101010101" pitchFamily="2" charset="-122"/>
              <a:ea typeface="华文新魏" panose="02010800040101010101" pitchFamily="2" charset="-122"/>
              <a:cs typeface="+mj-ea"/>
            </a:endParaRPr>
          </a:p>
          <a:p>
            <a:r>
              <a:rPr lang="zh-CN" altLang="en-US" sz="6000" dirty="0" smtClean="0">
                <a:latin typeface="华文新魏" panose="02010800040101010101" pitchFamily="2" charset="-122"/>
                <a:ea typeface="华文新魏" panose="02010800040101010101" pitchFamily="2" charset="-122"/>
                <a:cs typeface="+mj-ea"/>
              </a:rPr>
              <a:t>       谢  谢！</a:t>
            </a:r>
            <a:endParaRPr lang="zh-CN" altLang="zh-CN" sz="6000" dirty="0">
              <a:latin typeface="华文新魏" panose="02010800040101010101" pitchFamily="2" charset="-122"/>
              <a:ea typeface="华文新魏" panose="02010800040101010101" pitchFamily="2" charset="-122"/>
              <a:cs typeface="+mj-ea"/>
            </a:endParaRPr>
          </a:p>
        </p:txBody>
      </p:sp>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15" descr="校名副本.gif"/>
          <p:cNvPicPr>
            <a:picLocks noChangeAspect="1"/>
          </p:cNvPicPr>
          <p:nvPr/>
        </p:nvPicPr>
        <p:blipFill>
          <a:blip r:embed="rId1" cstate="print">
            <a:clrChange>
              <a:clrFrom>
                <a:srgbClr val="D8D8D8"/>
              </a:clrFrom>
              <a:clrTo>
                <a:srgbClr val="D8D8D8">
                  <a:alpha val="0"/>
                </a:srgbClr>
              </a:clrTo>
            </a:clrChange>
            <a:extLst>
              <a:ext uri="{28A0092B-C50C-407E-A947-70E740481C1C}">
                <a14:useLocalDpi xmlns:a14="http://schemas.microsoft.com/office/drawing/2010/main" val="0"/>
              </a:ext>
            </a:extLst>
          </a:blip>
          <a:srcRect/>
          <a:stretch>
            <a:fillRect/>
          </a:stretch>
        </p:blipFill>
        <p:spPr bwMode="auto">
          <a:xfrm>
            <a:off x="1042988" y="360363"/>
            <a:ext cx="1368425" cy="547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6" descr="hspace=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2425" y="336550"/>
            <a:ext cx="596900" cy="595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接连接符 5"/>
          <p:cNvCxnSpPr/>
          <p:nvPr/>
        </p:nvCxnSpPr>
        <p:spPr>
          <a:xfrm>
            <a:off x="43815" y="1129665"/>
            <a:ext cx="6622415" cy="635"/>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10247" name="Text Box 6"/>
          <p:cNvSpPr txBox="1">
            <a:spLocks noChangeArrowheads="1"/>
          </p:cNvSpPr>
          <p:nvPr/>
        </p:nvSpPr>
        <p:spPr bwMode="auto">
          <a:xfrm>
            <a:off x="43815" y="1130300"/>
            <a:ext cx="748051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000" rIns="72000">
            <a:spAutoFit/>
          </a:bodyPr>
          <a:lstStyle>
            <a:lvl1pPr marL="215900" indent="-215900"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en-US" altLang="zh-CN" sz="1600" dirty="0" smtClean="0">
              <a:solidFill>
                <a:schemeClr val="tx2">
                  <a:lumMod val="50000"/>
                </a:schemeClr>
              </a:solidFill>
              <a:latin typeface="+mn-ea"/>
              <a:ea typeface="+mn-ea"/>
              <a:sym typeface="+mn-ea"/>
            </a:endParaRPr>
          </a:p>
          <a:p>
            <a:endParaRPr lang="en-US" altLang="zh-CN" sz="1600" dirty="0" smtClean="0">
              <a:solidFill>
                <a:schemeClr val="tx2">
                  <a:lumMod val="50000"/>
                </a:schemeClr>
              </a:solidFill>
              <a:latin typeface="+mn-ea"/>
              <a:ea typeface="+mn-ea"/>
              <a:sym typeface="+mn-ea"/>
            </a:endParaRPr>
          </a:p>
          <a:p>
            <a:endParaRPr lang="zh-CN" altLang="en-US" sz="1600" dirty="0">
              <a:solidFill>
                <a:schemeClr val="tx2">
                  <a:lumMod val="50000"/>
                </a:schemeClr>
              </a:solidFill>
              <a:latin typeface="+mn-ea"/>
              <a:ea typeface="+mn-ea"/>
              <a:sym typeface="+mn-ea"/>
            </a:endParaRPr>
          </a:p>
        </p:txBody>
      </p:sp>
      <p:sp>
        <p:nvSpPr>
          <p:cNvPr id="7" name="矩形 6"/>
          <p:cNvSpPr/>
          <p:nvPr/>
        </p:nvSpPr>
        <p:spPr>
          <a:xfrm>
            <a:off x="157480" y="1201420"/>
            <a:ext cx="8446770" cy="3938270"/>
          </a:xfrm>
          <a:prstGeom prst="rect">
            <a:avLst/>
          </a:prstGeom>
        </p:spPr>
        <p:txBody>
          <a:bodyPr wrap="square">
            <a:spAutoFit/>
          </a:bodyPr>
          <a:lstStyle/>
          <a:p>
            <a:pPr indent="361950">
              <a:lnSpc>
                <a:spcPts val="3000"/>
              </a:lnSpc>
            </a:pPr>
            <a:r>
              <a:rPr lang="zh-CN" altLang="en-US" sz="2000" dirty="0" smtClean="0">
                <a:solidFill>
                  <a:srgbClr val="FF0000"/>
                </a:solidFill>
                <a:latin typeface="+mn-ea"/>
                <a:ea typeface="+mn-ea"/>
                <a:sym typeface="+mn-ea"/>
              </a:rPr>
              <a:t>（三）</a:t>
            </a:r>
            <a:r>
              <a:rPr lang="zh-CN" altLang="zh-CN" sz="2000" dirty="0" smtClean="0">
                <a:solidFill>
                  <a:srgbClr val="FF0000"/>
                </a:solidFill>
                <a:latin typeface="+mn-ea"/>
                <a:ea typeface="+mn-ea"/>
                <a:sym typeface="+mn-ea"/>
              </a:rPr>
              <a:t>岗位条件由任职条件和具体职责构成</a:t>
            </a:r>
            <a:r>
              <a:rPr lang="zh-CN" altLang="zh-CN" sz="2000" dirty="0" smtClean="0">
                <a:solidFill>
                  <a:srgbClr val="FF0000"/>
                </a:solidFill>
                <a:latin typeface="+mn-ea"/>
                <a:ea typeface="+mn-ea"/>
                <a:sym typeface="+mn-ea"/>
              </a:rPr>
              <a:t>。</a:t>
            </a:r>
            <a:endParaRPr lang="en-US" altLang="zh-CN" sz="2000" dirty="0" smtClean="0">
              <a:solidFill>
                <a:srgbClr val="FF0000"/>
              </a:solidFill>
              <a:latin typeface="+mn-ea"/>
              <a:ea typeface="+mn-ea"/>
              <a:sym typeface="+mn-ea"/>
            </a:endParaRPr>
          </a:p>
          <a:p>
            <a:pPr indent="361950">
              <a:lnSpc>
                <a:spcPts val="3000"/>
              </a:lnSpc>
            </a:pPr>
            <a:r>
              <a:rPr lang="zh-CN" altLang="zh-CN" sz="2000" dirty="0" smtClean="0">
                <a:solidFill>
                  <a:schemeClr val="tx2">
                    <a:lumMod val="50000"/>
                  </a:schemeClr>
                </a:solidFill>
                <a:latin typeface="+mn-ea"/>
                <a:ea typeface="+mn-ea"/>
                <a:sym typeface="+mn-ea"/>
              </a:rPr>
              <a:t> 任</a:t>
            </a:r>
            <a:r>
              <a:rPr lang="zh-CN" altLang="zh-CN" sz="2000" dirty="0" smtClean="0">
                <a:solidFill>
                  <a:schemeClr val="tx2">
                    <a:lumMod val="50000"/>
                  </a:schemeClr>
                </a:solidFill>
                <a:latin typeface="+mn-ea"/>
                <a:ea typeface="+mn-ea"/>
                <a:sym typeface="+mn-ea"/>
              </a:rPr>
              <a:t>职条件由学校制定，是人员上岗的基本要求，人员上岗都必须符合任职条件的要求。任职条件详见《福州大学第四轮岗位设置与聘用管理实施办法》附件</a:t>
            </a:r>
            <a:r>
              <a:rPr lang="en-US" altLang="zh-CN" sz="2000" dirty="0" smtClean="0">
                <a:solidFill>
                  <a:schemeClr val="tx2">
                    <a:lumMod val="50000"/>
                  </a:schemeClr>
                </a:solidFill>
                <a:latin typeface="+mn-ea"/>
                <a:ea typeface="+mn-ea"/>
                <a:sym typeface="+mn-ea"/>
              </a:rPr>
              <a:t>1</a:t>
            </a:r>
            <a:r>
              <a:rPr lang="zh-CN" altLang="zh-CN" sz="2000" dirty="0" smtClean="0">
                <a:solidFill>
                  <a:schemeClr val="tx2">
                    <a:lumMod val="50000"/>
                  </a:schemeClr>
                </a:solidFill>
                <a:latin typeface="+mn-ea"/>
                <a:ea typeface="+mn-ea"/>
                <a:sym typeface="+mn-ea"/>
              </a:rPr>
              <a:t>《福州大学专业技术岗位设置与聘用管理实施细则》、附件</a:t>
            </a:r>
            <a:r>
              <a:rPr lang="en-US" altLang="zh-CN" sz="2000" dirty="0" smtClean="0">
                <a:solidFill>
                  <a:schemeClr val="tx2">
                    <a:lumMod val="50000"/>
                  </a:schemeClr>
                </a:solidFill>
                <a:latin typeface="+mn-ea"/>
                <a:ea typeface="+mn-ea"/>
                <a:sym typeface="+mn-ea"/>
              </a:rPr>
              <a:t>2</a:t>
            </a:r>
            <a:r>
              <a:rPr lang="zh-CN" altLang="zh-CN" sz="2000" dirty="0" smtClean="0">
                <a:solidFill>
                  <a:schemeClr val="tx2">
                    <a:lumMod val="50000"/>
                  </a:schemeClr>
                </a:solidFill>
                <a:latin typeface="+mn-ea"/>
                <a:ea typeface="+mn-ea"/>
                <a:sym typeface="+mn-ea"/>
              </a:rPr>
              <a:t>《福州大学管理岗位设置与聘用管理实施细则》、附件</a:t>
            </a:r>
            <a:r>
              <a:rPr lang="en-US" altLang="zh-CN" sz="2000" dirty="0" smtClean="0">
                <a:solidFill>
                  <a:schemeClr val="tx2">
                    <a:lumMod val="50000"/>
                  </a:schemeClr>
                </a:solidFill>
                <a:latin typeface="+mn-ea"/>
                <a:ea typeface="+mn-ea"/>
                <a:sym typeface="+mn-ea"/>
              </a:rPr>
              <a:t>3</a:t>
            </a:r>
            <a:r>
              <a:rPr lang="zh-CN" altLang="zh-CN" sz="2000" dirty="0" smtClean="0">
                <a:solidFill>
                  <a:schemeClr val="tx2">
                    <a:lumMod val="50000"/>
                  </a:schemeClr>
                </a:solidFill>
                <a:latin typeface="+mn-ea"/>
                <a:ea typeface="+mn-ea"/>
                <a:sym typeface="+mn-ea"/>
              </a:rPr>
              <a:t>《福州大学工勤技能岗位设置与聘用实施细则》。具体职责由各学院、各单位根据实际工作情况制定，是人员上岗后需要履行的岗位责任，是聘任考核的依据。各单位应认真设置本单位各类岗位及岗位具体职责并予以公布。（我校各类各级岗位：专业技术岗位</a:t>
            </a:r>
            <a:r>
              <a:rPr lang="en-US" altLang="zh-CN" sz="2000" dirty="0" smtClean="0">
                <a:solidFill>
                  <a:schemeClr val="tx2">
                    <a:lumMod val="50000"/>
                  </a:schemeClr>
                </a:solidFill>
                <a:latin typeface="+mn-ea"/>
                <a:ea typeface="+mn-ea"/>
                <a:sym typeface="+mn-ea"/>
              </a:rPr>
              <a:t>1-13</a:t>
            </a:r>
            <a:r>
              <a:rPr lang="zh-CN" altLang="zh-CN" sz="2000" dirty="0" smtClean="0">
                <a:solidFill>
                  <a:schemeClr val="tx2">
                    <a:lumMod val="50000"/>
                  </a:schemeClr>
                </a:solidFill>
                <a:latin typeface="+mn-ea"/>
                <a:ea typeface="+mn-ea"/>
                <a:sym typeface="+mn-ea"/>
              </a:rPr>
              <a:t>级，管理岗位</a:t>
            </a:r>
            <a:r>
              <a:rPr lang="en-US" altLang="zh-CN" sz="2000" dirty="0" smtClean="0">
                <a:solidFill>
                  <a:schemeClr val="tx2">
                    <a:lumMod val="50000"/>
                  </a:schemeClr>
                </a:solidFill>
                <a:latin typeface="+mn-ea"/>
                <a:ea typeface="+mn-ea"/>
                <a:sym typeface="+mn-ea"/>
              </a:rPr>
              <a:t>3-10</a:t>
            </a:r>
            <a:r>
              <a:rPr lang="zh-CN" altLang="zh-CN" sz="2000" dirty="0" smtClean="0">
                <a:solidFill>
                  <a:schemeClr val="tx2">
                    <a:lumMod val="50000"/>
                  </a:schemeClr>
                </a:solidFill>
                <a:latin typeface="+mn-ea"/>
                <a:ea typeface="+mn-ea"/>
                <a:sym typeface="+mn-ea"/>
              </a:rPr>
              <a:t>级，工勤技能岗位</a:t>
            </a:r>
            <a:r>
              <a:rPr lang="en-US" altLang="zh-CN" sz="2000" dirty="0" smtClean="0">
                <a:solidFill>
                  <a:schemeClr val="tx2">
                    <a:lumMod val="50000"/>
                  </a:schemeClr>
                </a:solidFill>
                <a:latin typeface="+mn-ea"/>
                <a:ea typeface="+mn-ea"/>
                <a:sym typeface="+mn-ea"/>
              </a:rPr>
              <a:t>1-5</a:t>
            </a:r>
            <a:r>
              <a:rPr lang="zh-CN" altLang="zh-CN" sz="2000" dirty="0" smtClean="0">
                <a:solidFill>
                  <a:schemeClr val="tx2">
                    <a:lumMod val="50000"/>
                  </a:schemeClr>
                </a:solidFill>
                <a:latin typeface="+mn-ea"/>
                <a:ea typeface="+mn-ea"/>
                <a:sym typeface="+mn-ea"/>
              </a:rPr>
              <a:t>级，附设专业技术岗位</a:t>
            </a:r>
            <a:r>
              <a:rPr lang="en-US" altLang="zh-CN" sz="2000" dirty="0" smtClean="0">
                <a:solidFill>
                  <a:schemeClr val="tx2">
                    <a:lumMod val="50000"/>
                  </a:schemeClr>
                </a:solidFill>
                <a:latin typeface="+mn-ea"/>
                <a:ea typeface="+mn-ea"/>
                <a:sym typeface="+mn-ea"/>
              </a:rPr>
              <a:t>2-13</a:t>
            </a:r>
            <a:r>
              <a:rPr lang="zh-CN" altLang="zh-CN" sz="2000" dirty="0" smtClean="0">
                <a:solidFill>
                  <a:schemeClr val="tx2">
                    <a:lumMod val="50000"/>
                  </a:schemeClr>
                </a:solidFill>
                <a:latin typeface="+mn-ea"/>
                <a:ea typeface="+mn-ea"/>
                <a:sym typeface="+mn-ea"/>
              </a:rPr>
              <a:t>级）</a:t>
            </a:r>
            <a:endParaRPr lang="zh-CN" altLang="zh-CN" sz="2000" dirty="0" smtClean="0">
              <a:solidFill>
                <a:schemeClr val="tx2">
                  <a:lumMod val="50000"/>
                </a:schemeClr>
              </a:solidFill>
              <a:latin typeface="+mn-ea"/>
              <a:ea typeface="+mn-ea"/>
              <a:sym typeface="+mn-ea"/>
            </a:endParaRPr>
          </a:p>
        </p:txBody>
      </p:sp>
      <p:sp>
        <p:nvSpPr>
          <p:cNvPr id="8" name="文本框 99"/>
          <p:cNvSpPr txBox="1"/>
          <p:nvPr/>
        </p:nvSpPr>
        <p:spPr>
          <a:xfrm>
            <a:off x="3851920" y="697260"/>
            <a:ext cx="5012298" cy="369332"/>
          </a:xfrm>
          <a:prstGeom prst="rect">
            <a:avLst/>
          </a:prstGeom>
          <a:noFill/>
          <a:ln w="9525">
            <a:noFill/>
          </a:ln>
        </p:spPr>
        <p:txBody>
          <a:bodyPr wrap="square">
            <a:spAutoFit/>
          </a:bodyPr>
          <a:lstStyle/>
          <a:p>
            <a:pPr lvl="0"/>
            <a:r>
              <a:rPr lang="zh-CN" altLang="en-US" b="1" dirty="0" smtClean="0">
                <a:solidFill>
                  <a:srgbClr val="FF0000"/>
                </a:solidFill>
                <a:latin typeface="楷体" panose="02010609060101010101" charset="-122"/>
                <a:ea typeface="楷体" panose="02010609060101010101" charset="-122"/>
              </a:rPr>
              <a:t>一、</a:t>
            </a:r>
            <a:r>
              <a:rPr lang="zh-CN" altLang="zh-CN" b="1" dirty="0" smtClean="0">
                <a:solidFill>
                  <a:srgbClr val="FF0000"/>
                </a:solidFill>
                <a:latin typeface="楷体" panose="02010609060101010101" charset="-122"/>
                <a:ea typeface="楷体" panose="02010609060101010101" charset="-122"/>
              </a:rPr>
              <a:t>岗位设置管理实施工作中有关问题的说明</a:t>
            </a:r>
            <a:endParaRPr lang="zh-CN" altLang="en-US" b="1" dirty="0">
              <a:solidFill>
                <a:srgbClr val="FF0000"/>
              </a:solidFill>
              <a:latin typeface="楷体" panose="02010609060101010101" charset="-122"/>
              <a:ea typeface="楷体" panose="02010609060101010101" charset="-122"/>
            </a:endParaRPr>
          </a:p>
        </p:txBody>
      </p:sp>
    </p:spTree>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15" descr="校名副本.gif"/>
          <p:cNvPicPr>
            <a:picLocks noChangeAspect="1"/>
          </p:cNvPicPr>
          <p:nvPr/>
        </p:nvPicPr>
        <p:blipFill>
          <a:blip r:embed="rId1" cstate="print">
            <a:clrChange>
              <a:clrFrom>
                <a:srgbClr val="D8D8D8"/>
              </a:clrFrom>
              <a:clrTo>
                <a:srgbClr val="D8D8D8">
                  <a:alpha val="0"/>
                </a:srgbClr>
              </a:clrTo>
            </a:clrChange>
            <a:extLst>
              <a:ext uri="{28A0092B-C50C-407E-A947-70E740481C1C}">
                <a14:useLocalDpi xmlns:a14="http://schemas.microsoft.com/office/drawing/2010/main" val="0"/>
              </a:ext>
            </a:extLst>
          </a:blip>
          <a:srcRect/>
          <a:stretch>
            <a:fillRect/>
          </a:stretch>
        </p:blipFill>
        <p:spPr bwMode="auto">
          <a:xfrm>
            <a:off x="1042988" y="360363"/>
            <a:ext cx="1368425" cy="547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6" descr="hspace=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2425" y="336550"/>
            <a:ext cx="596900" cy="595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接连接符 5"/>
          <p:cNvCxnSpPr/>
          <p:nvPr/>
        </p:nvCxnSpPr>
        <p:spPr>
          <a:xfrm>
            <a:off x="43815" y="1129665"/>
            <a:ext cx="6622415" cy="635"/>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10247" name="Text Box 6"/>
          <p:cNvSpPr txBox="1">
            <a:spLocks noChangeArrowheads="1"/>
          </p:cNvSpPr>
          <p:nvPr/>
        </p:nvSpPr>
        <p:spPr bwMode="auto">
          <a:xfrm>
            <a:off x="43815" y="1130300"/>
            <a:ext cx="748051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000" rIns="72000">
            <a:spAutoFit/>
          </a:bodyPr>
          <a:lstStyle>
            <a:lvl1pPr marL="215900" indent="-215900"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en-US" altLang="zh-CN" sz="1600" dirty="0" smtClean="0">
              <a:solidFill>
                <a:schemeClr val="tx2">
                  <a:lumMod val="50000"/>
                </a:schemeClr>
              </a:solidFill>
              <a:latin typeface="+mn-ea"/>
              <a:ea typeface="+mn-ea"/>
              <a:sym typeface="+mn-ea"/>
            </a:endParaRPr>
          </a:p>
          <a:p>
            <a:endParaRPr lang="en-US" altLang="zh-CN" sz="1600" dirty="0" smtClean="0">
              <a:solidFill>
                <a:schemeClr val="tx2">
                  <a:lumMod val="50000"/>
                </a:schemeClr>
              </a:solidFill>
              <a:latin typeface="+mn-ea"/>
              <a:ea typeface="+mn-ea"/>
              <a:sym typeface="+mn-ea"/>
            </a:endParaRPr>
          </a:p>
          <a:p>
            <a:endParaRPr lang="zh-CN" altLang="en-US" sz="1600" dirty="0">
              <a:solidFill>
                <a:schemeClr val="tx2">
                  <a:lumMod val="50000"/>
                </a:schemeClr>
              </a:solidFill>
              <a:latin typeface="+mn-ea"/>
              <a:ea typeface="+mn-ea"/>
              <a:sym typeface="+mn-ea"/>
            </a:endParaRPr>
          </a:p>
        </p:txBody>
      </p:sp>
      <p:sp>
        <p:nvSpPr>
          <p:cNvPr id="7" name="矩形 6"/>
          <p:cNvSpPr/>
          <p:nvPr/>
        </p:nvSpPr>
        <p:spPr>
          <a:xfrm>
            <a:off x="107504" y="1201316"/>
            <a:ext cx="8784976" cy="2963545"/>
          </a:xfrm>
          <a:prstGeom prst="rect">
            <a:avLst/>
          </a:prstGeom>
        </p:spPr>
        <p:txBody>
          <a:bodyPr wrap="square">
            <a:spAutoFit/>
          </a:bodyPr>
          <a:lstStyle/>
          <a:p>
            <a:r>
              <a:rPr lang="en-US" altLang="zh-CN" sz="2000" b="1" dirty="0" smtClean="0">
                <a:solidFill>
                  <a:srgbClr val="FF0000"/>
                </a:solidFill>
              </a:rPr>
              <a:t>  </a:t>
            </a:r>
            <a:r>
              <a:rPr lang="en-US" altLang="zh-CN" sz="2000" dirty="0" smtClean="0">
                <a:solidFill>
                  <a:srgbClr val="FF0000"/>
                </a:solidFill>
              </a:rPr>
              <a:t>  </a:t>
            </a:r>
            <a:r>
              <a:rPr lang="zh-CN" altLang="zh-CN" sz="2000" dirty="0" smtClean="0">
                <a:solidFill>
                  <a:srgbClr val="FF0000"/>
                </a:solidFill>
                <a:latin typeface="+mn-ea"/>
                <a:ea typeface="+mn-ea"/>
              </a:rPr>
              <a:t>（四）组织机构</a:t>
            </a:r>
            <a:endParaRPr lang="en-US" altLang="zh-CN" sz="2000" dirty="0" smtClean="0">
              <a:solidFill>
                <a:srgbClr val="FF0000"/>
              </a:solidFill>
            </a:endParaRPr>
          </a:p>
          <a:p>
            <a:pPr>
              <a:lnSpc>
                <a:spcPts val="4000"/>
              </a:lnSpc>
            </a:pPr>
            <a:r>
              <a:rPr lang="en-US" altLang="zh-CN" sz="2000" dirty="0" smtClean="0">
                <a:solidFill>
                  <a:schemeClr val="tx2">
                    <a:lumMod val="50000"/>
                  </a:schemeClr>
                </a:solidFill>
                <a:latin typeface="+mn-ea"/>
                <a:ea typeface="+mn-ea"/>
                <a:sym typeface="+mn-ea"/>
              </a:rPr>
              <a:t> </a:t>
            </a:r>
            <a:r>
              <a:rPr lang="en-US" altLang="zh-CN" sz="2000" dirty="0" smtClean="0">
                <a:solidFill>
                  <a:schemeClr val="tx2">
                    <a:lumMod val="50000"/>
                  </a:schemeClr>
                </a:solidFill>
                <a:latin typeface="+mn-ea"/>
                <a:ea typeface="+mn-ea"/>
                <a:sym typeface="+mn-ea"/>
              </a:rPr>
              <a:t>    1. </a:t>
            </a:r>
            <a:r>
              <a:rPr lang="zh-CN" altLang="zh-CN" sz="2000" dirty="0" smtClean="0">
                <a:solidFill>
                  <a:schemeClr val="tx2">
                    <a:lumMod val="50000"/>
                  </a:schemeClr>
                </a:solidFill>
                <a:latin typeface="+mn-ea"/>
                <a:ea typeface="+mn-ea"/>
                <a:sym typeface="+mn-ea"/>
              </a:rPr>
              <a:t>学</a:t>
            </a:r>
            <a:r>
              <a:rPr lang="zh-CN" altLang="zh-CN" sz="2000" dirty="0" smtClean="0">
                <a:solidFill>
                  <a:schemeClr val="tx2">
                    <a:lumMod val="50000"/>
                  </a:schemeClr>
                </a:solidFill>
                <a:latin typeface="+mn-ea"/>
                <a:ea typeface="+mn-ea"/>
                <a:sym typeface="+mn-ea"/>
              </a:rPr>
              <a:t>校成立校级岗位设置职级评定领导小组和校级岗位设置职级评定工作小组。校级岗位设置职级评定领导小组负责对各类各级岗位职级评定人员进行审定。校级岗位设置职级评定工作小组负责制订学校岗位设置实施方案、审核各院级单位岗位设置实施方案。工作小组办公室挂靠教师工作部、人事处</a:t>
            </a:r>
            <a:r>
              <a:rPr lang="zh-CN" altLang="zh-CN" sz="2000" dirty="0" smtClean="0">
                <a:solidFill>
                  <a:schemeClr val="tx2">
                    <a:lumMod val="50000"/>
                  </a:schemeClr>
                </a:solidFill>
                <a:latin typeface="+mn-ea"/>
                <a:ea typeface="+mn-ea"/>
                <a:sym typeface="+mn-ea"/>
              </a:rPr>
              <a:t>。</a:t>
            </a:r>
            <a:endParaRPr lang="en-US" altLang="zh-CN" sz="2000" dirty="0" smtClean="0">
              <a:solidFill>
                <a:schemeClr val="tx2">
                  <a:lumMod val="50000"/>
                </a:schemeClr>
              </a:solidFill>
              <a:latin typeface="+mn-ea"/>
              <a:ea typeface="+mn-ea"/>
              <a:sym typeface="+mn-ea"/>
            </a:endParaRPr>
          </a:p>
        </p:txBody>
      </p:sp>
      <p:sp>
        <p:nvSpPr>
          <p:cNvPr id="8" name="文本框 99"/>
          <p:cNvSpPr txBox="1"/>
          <p:nvPr/>
        </p:nvSpPr>
        <p:spPr>
          <a:xfrm>
            <a:off x="3851920" y="697260"/>
            <a:ext cx="5012298" cy="369332"/>
          </a:xfrm>
          <a:prstGeom prst="rect">
            <a:avLst/>
          </a:prstGeom>
          <a:noFill/>
          <a:ln w="9525">
            <a:noFill/>
          </a:ln>
        </p:spPr>
        <p:txBody>
          <a:bodyPr wrap="square">
            <a:spAutoFit/>
          </a:bodyPr>
          <a:lstStyle/>
          <a:p>
            <a:pPr lvl="0"/>
            <a:r>
              <a:rPr lang="zh-CN" altLang="en-US" b="1" dirty="0" smtClean="0">
                <a:solidFill>
                  <a:srgbClr val="FF0000"/>
                </a:solidFill>
                <a:latin typeface="楷体" panose="02010609060101010101" charset="-122"/>
                <a:ea typeface="楷体" panose="02010609060101010101" charset="-122"/>
              </a:rPr>
              <a:t>一、</a:t>
            </a:r>
            <a:r>
              <a:rPr lang="zh-CN" altLang="zh-CN" b="1" dirty="0" smtClean="0">
                <a:solidFill>
                  <a:srgbClr val="FF0000"/>
                </a:solidFill>
                <a:latin typeface="楷体" panose="02010609060101010101" charset="-122"/>
                <a:ea typeface="楷体" panose="02010609060101010101" charset="-122"/>
              </a:rPr>
              <a:t>岗位设置管理实施工作中有关问题的说明</a:t>
            </a:r>
            <a:endParaRPr lang="zh-CN" altLang="en-US" b="1" dirty="0">
              <a:solidFill>
                <a:srgbClr val="FF0000"/>
              </a:solidFill>
              <a:latin typeface="楷体" panose="02010609060101010101" charset="-122"/>
              <a:ea typeface="楷体" panose="02010609060101010101" charset="-122"/>
            </a:endParaRPr>
          </a:p>
        </p:txBody>
      </p:sp>
    </p:spTree>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15" descr="校名副本.gif"/>
          <p:cNvPicPr>
            <a:picLocks noChangeAspect="1"/>
          </p:cNvPicPr>
          <p:nvPr/>
        </p:nvPicPr>
        <p:blipFill>
          <a:blip r:embed="rId1" cstate="print">
            <a:clrChange>
              <a:clrFrom>
                <a:srgbClr val="D8D8D8"/>
              </a:clrFrom>
              <a:clrTo>
                <a:srgbClr val="D8D8D8">
                  <a:alpha val="0"/>
                </a:srgbClr>
              </a:clrTo>
            </a:clrChange>
            <a:extLst>
              <a:ext uri="{28A0092B-C50C-407E-A947-70E740481C1C}">
                <a14:useLocalDpi xmlns:a14="http://schemas.microsoft.com/office/drawing/2010/main" val="0"/>
              </a:ext>
            </a:extLst>
          </a:blip>
          <a:srcRect/>
          <a:stretch>
            <a:fillRect/>
          </a:stretch>
        </p:blipFill>
        <p:spPr bwMode="auto">
          <a:xfrm>
            <a:off x="1042988" y="360363"/>
            <a:ext cx="1368425" cy="547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6" descr="hspace=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2425" y="336550"/>
            <a:ext cx="596900" cy="595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接连接符 5"/>
          <p:cNvCxnSpPr/>
          <p:nvPr/>
        </p:nvCxnSpPr>
        <p:spPr>
          <a:xfrm>
            <a:off x="43815" y="1129665"/>
            <a:ext cx="6622415" cy="635"/>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10247" name="Text Box 6"/>
          <p:cNvSpPr txBox="1">
            <a:spLocks noChangeArrowheads="1"/>
          </p:cNvSpPr>
          <p:nvPr/>
        </p:nvSpPr>
        <p:spPr bwMode="auto">
          <a:xfrm>
            <a:off x="43815" y="1130300"/>
            <a:ext cx="748051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000" rIns="72000">
            <a:spAutoFit/>
          </a:bodyPr>
          <a:lstStyle>
            <a:lvl1pPr marL="215900" indent="-215900"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en-US" altLang="zh-CN" sz="1600" dirty="0" smtClean="0">
              <a:solidFill>
                <a:schemeClr val="tx2">
                  <a:lumMod val="50000"/>
                </a:schemeClr>
              </a:solidFill>
              <a:latin typeface="+mn-ea"/>
              <a:ea typeface="+mn-ea"/>
              <a:sym typeface="+mn-ea"/>
            </a:endParaRPr>
          </a:p>
          <a:p>
            <a:endParaRPr lang="en-US" altLang="zh-CN" sz="1600" dirty="0" smtClean="0">
              <a:solidFill>
                <a:schemeClr val="tx2">
                  <a:lumMod val="50000"/>
                </a:schemeClr>
              </a:solidFill>
              <a:latin typeface="+mn-ea"/>
              <a:ea typeface="+mn-ea"/>
              <a:sym typeface="+mn-ea"/>
            </a:endParaRPr>
          </a:p>
          <a:p>
            <a:endParaRPr lang="zh-CN" altLang="en-US" sz="1600" dirty="0">
              <a:solidFill>
                <a:schemeClr val="tx2">
                  <a:lumMod val="50000"/>
                </a:schemeClr>
              </a:solidFill>
              <a:latin typeface="+mn-ea"/>
              <a:ea typeface="+mn-ea"/>
              <a:sym typeface="+mn-ea"/>
            </a:endParaRPr>
          </a:p>
        </p:txBody>
      </p:sp>
      <p:sp>
        <p:nvSpPr>
          <p:cNvPr id="7" name="矩形 6"/>
          <p:cNvSpPr/>
          <p:nvPr/>
        </p:nvSpPr>
        <p:spPr>
          <a:xfrm>
            <a:off x="167005" y="1201420"/>
            <a:ext cx="8437245" cy="4194810"/>
          </a:xfrm>
          <a:prstGeom prst="rect">
            <a:avLst/>
          </a:prstGeom>
        </p:spPr>
        <p:txBody>
          <a:bodyPr wrap="square">
            <a:spAutoFit/>
          </a:bodyPr>
          <a:lstStyle/>
          <a:p>
            <a:pPr>
              <a:lnSpc>
                <a:spcPts val="4000"/>
              </a:lnSpc>
            </a:pPr>
            <a:r>
              <a:rPr lang="en-US" altLang="zh-CN" sz="2000" dirty="0" smtClean="0">
                <a:solidFill>
                  <a:schemeClr val="tx2">
                    <a:lumMod val="50000"/>
                  </a:schemeClr>
                </a:solidFill>
                <a:latin typeface="+mn-ea"/>
                <a:ea typeface="+mn-ea"/>
                <a:sym typeface="+mn-ea"/>
              </a:rPr>
              <a:t> </a:t>
            </a:r>
            <a:r>
              <a:rPr lang="en-US" altLang="zh-CN" sz="2000" dirty="0" smtClean="0">
                <a:solidFill>
                  <a:schemeClr val="tx2">
                    <a:lumMod val="50000"/>
                  </a:schemeClr>
                </a:solidFill>
                <a:latin typeface="+mn-ea"/>
                <a:ea typeface="+mn-ea"/>
                <a:sym typeface="+mn-ea"/>
              </a:rPr>
              <a:t>    2</a:t>
            </a:r>
            <a:r>
              <a:rPr lang="en-US" altLang="zh-CN" sz="2000" dirty="0" smtClean="0">
                <a:solidFill>
                  <a:schemeClr val="tx2">
                    <a:lumMod val="50000"/>
                  </a:schemeClr>
                </a:solidFill>
                <a:latin typeface="+mn-ea"/>
                <a:ea typeface="+mn-ea"/>
                <a:sym typeface="+mn-ea"/>
              </a:rPr>
              <a:t>.  </a:t>
            </a:r>
            <a:r>
              <a:rPr lang="zh-CN" altLang="zh-CN" sz="2000" dirty="0" smtClean="0">
                <a:solidFill>
                  <a:schemeClr val="tx2">
                    <a:lumMod val="50000"/>
                  </a:schemeClr>
                </a:solidFill>
                <a:latin typeface="+mn-ea"/>
                <a:ea typeface="+mn-ea"/>
                <a:sym typeface="+mn-ea"/>
              </a:rPr>
              <a:t>各学院成立岗位设置职级评定工作小组，负责本单位正高级专业技术岗位（含附设专业技术岗位，下同）的推荐；根据学校下达的副高级及以下专业技术岗位的结构比例，制定本单位五级及以下专业技术岗位的聘用条件，并组织实施（五级、六级、七级专业技术岗聘用条件和聘用结果报学校岗位设置职级评定领导小组审批）；负责八级及以上管理岗位的申报、推荐工作和九级及以下管理人员的聘用工作；负责本单位工勤技能岗位的聘用工作。工作小组由学院党政负责人、教授代表、教代会代表组成，行政主要负责人为组长</a:t>
            </a:r>
            <a:r>
              <a:rPr lang="zh-CN" altLang="zh-CN" sz="2000" dirty="0" smtClean="0">
                <a:solidFill>
                  <a:schemeClr val="tx2">
                    <a:lumMod val="50000"/>
                  </a:schemeClr>
                </a:solidFill>
                <a:latin typeface="+mn-ea"/>
                <a:ea typeface="+mn-ea"/>
                <a:sym typeface="+mn-ea"/>
              </a:rPr>
              <a:t>。</a:t>
            </a:r>
            <a:endParaRPr lang="en-US" altLang="zh-CN" sz="2000" dirty="0" smtClean="0">
              <a:solidFill>
                <a:schemeClr val="tx2">
                  <a:lumMod val="50000"/>
                </a:schemeClr>
              </a:solidFill>
              <a:latin typeface="+mn-ea"/>
              <a:ea typeface="+mn-ea"/>
              <a:sym typeface="+mn-ea"/>
            </a:endParaRPr>
          </a:p>
        </p:txBody>
      </p:sp>
      <p:sp>
        <p:nvSpPr>
          <p:cNvPr id="8" name="文本框 99"/>
          <p:cNvSpPr txBox="1"/>
          <p:nvPr/>
        </p:nvSpPr>
        <p:spPr>
          <a:xfrm>
            <a:off x="3851920" y="697260"/>
            <a:ext cx="5012298" cy="369332"/>
          </a:xfrm>
          <a:prstGeom prst="rect">
            <a:avLst/>
          </a:prstGeom>
          <a:noFill/>
          <a:ln w="9525">
            <a:noFill/>
          </a:ln>
        </p:spPr>
        <p:txBody>
          <a:bodyPr wrap="square">
            <a:spAutoFit/>
          </a:bodyPr>
          <a:lstStyle/>
          <a:p>
            <a:pPr lvl="0"/>
            <a:r>
              <a:rPr lang="zh-CN" altLang="en-US" b="1" dirty="0" smtClean="0">
                <a:solidFill>
                  <a:srgbClr val="FF0000"/>
                </a:solidFill>
                <a:latin typeface="楷体" panose="02010609060101010101" charset="-122"/>
                <a:ea typeface="楷体" panose="02010609060101010101" charset="-122"/>
              </a:rPr>
              <a:t>一、</a:t>
            </a:r>
            <a:r>
              <a:rPr lang="zh-CN" altLang="zh-CN" b="1" dirty="0" smtClean="0">
                <a:solidFill>
                  <a:srgbClr val="FF0000"/>
                </a:solidFill>
                <a:latin typeface="楷体" panose="02010609060101010101" charset="-122"/>
                <a:ea typeface="楷体" panose="02010609060101010101" charset="-122"/>
              </a:rPr>
              <a:t>岗位设置管理实施工作中有关问题的说明</a:t>
            </a:r>
            <a:endParaRPr lang="zh-CN" altLang="en-US" b="1" dirty="0">
              <a:solidFill>
                <a:srgbClr val="FF0000"/>
              </a:solidFill>
              <a:latin typeface="楷体" panose="02010609060101010101" charset="-122"/>
              <a:ea typeface="楷体" panose="02010609060101010101" charset="-122"/>
            </a:endParaRPr>
          </a:p>
        </p:txBody>
      </p:sp>
    </p:spTree>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15" descr="校名副本.gif"/>
          <p:cNvPicPr>
            <a:picLocks noChangeAspect="1"/>
          </p:cNvPicPr>
          <p:nvPr/>
        </p:nvPicPr>
        <p:blipFill>
          <a:blip r:embed="rId1" cstate="print">
            <a:clrChange>
              <a:clrFrom>
                <a:srgbClr val="D8D8D8"/>
              </a:clrFrom>
              <a:clrTo>
                <a:srgbClr val="D8D8D8">
                  <a:alpha val="0"/>
                </a:srgbClr>
              </a:clrTo>
            </a:clrChange>
            <a:extLst>
              <a:ext uri="{28A0092B-C50C-407E-A947-70E740481C1C}">
                <a14:useLocalDpi xmlns:a14="http://schemas.microsoft.com/office/drawing/2010/main" val="0"/>
              </a:ext>
            </a:extLst>
          </a:blip>
          <a:srcRect/>
          <a:stretch>
            <a:fillRect/>
          </a:stretch>
        </p:blipFill>
        <p:spPr bwMode="auto">
          <a:xfrm>
            <a:off x="1042988" y="360363"/>
            <a:ext cx="1368425" cy="547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6" descr="hspace=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2425" y="336550"/>
            <a:ext cx="596900" cy="595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接连接符 5"/>
          <p:cNvCxnSpPr/>
          <p:nvPr/>
        </p:nvCxnSpPr>
        <p:spPr>
          <a:xfrm>
            <a:off x="43815" y="1129665"/>
            <a:ext cx="6622415" cy="635"/>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251520" y="1345332"/>
            <a:ext cx="8352928" cy="2144177"/>
          </a:xfrm>
          <a:prstGeom prst="rect">
            <a:avLst/>
          </a:prstGeom>
        </p:spPr>
        <p:txBody>
          <a:bodyPr wrap="square">
            <a:spAutoFit/>
          </a:bodyPr>
          <a:lstStyle/>
          <a:p>
            <a:pPr>
              <a:lnSpc>
                <a:spcPts val="4000"/>
              </a:lnSpc>
            </a:pPr>
            <a:r>
              <a:rPr lang="en-US" altLang="zh-CN" sz="2000" dirty="0" smtClean="0">
                <a:solidFill>
                  <a:schemeClr val="tx2">
                    <a:lumMod val="50000"/>
                  </a:schemeClr>
                </a:solidFill>
                <a:latin typeface="+mn-ea"/>
                <a:ea typeface="+mn-ea"/>
                <a:sym typeface="+mn-ea"/>
              </a:rPr>
              <a:t>     3.</a:t>
            </a:r>
            <a:r>
              <a:rPr lang="zh-CN" altLang="zh-CN" sz="2000" dirty="0" smtClean="0">
                <a:solidFill>
                  <a:schemeClr val="tx2">
                    <a:lumMod val="50000"/>
                  </a:schemeClr>
                </a:solidFill>
                <a:latin typeface="+mn-ea"/>
                <a:ea typeface="+mn-ea"/>
                <a:sym typeface="+mn-ea"/>
              </a:rPr>
              <a:t>机关各部处、各单位分别成立岗位设置职级评定工作小组，负责本单位七级及以上专业技术岗位、八级及以上管理岗位的申报推荐工作；负责八级及以下专业技术岗位、九级及以下管理岗位和工勤技能岗位的聘用工作。 </a:t>
            </a:r>
            <a:endParaRPr lang="zh-CN" altLang="en-US" sz="2000" dirty="0" smtClean="0">
              <a:solidFill>
                <a:schemeClr val="tx2">
                  <a:lumMod val="50000"/>
                </a:schemeClr>
              </a:solidFill>
              <a:latin typeface="+mn-ea"/>
              <a:ea typeface="+mn-ea"/>
              <a:sym typeface="+mn-ea"/>
            </a:endParaRPr>
          </a:p>
        </p:txBody>
      </p:sp>
      <p:sp>
        <p:nvSpPr>
          <p:cNvPr id="8" name="文本框 99"/>
          <p:cNvSpPr txBox="1"/>
          <p:nvPr/>
        </p:nvSpPr>
        <p:spPr>
          <a:xfrm>
            <a:off x="3851920" y="697260"/>
            <a:ext cx="5012298" cy="369332"/>
          </a:xfrm>
          <a:prstGeom prst="rect">
            <a:avLst/>
          </a:prstGeom>
          <a:noFill/>
          <a:ln w="9525">
            <a:noFill/>
          </a:ln>
        </p:spPr>
        <p:txBody>
          <a:bodyPr wrap="square">
            <a:spAutoFit/>
          </a:bodyPr>
          <a:lstStyle/>
          <a:p>
            <a:pPr lvl="0"/>
            <a:r>
              <a:rPr lang="zh-CN" altLang="en-US" b="1" dirty="0" smtClean="0">
                <a:solidFill>
                  <a:srgbClr val="FF0000"/>
                </a:solidFill>
                <a:latin typeface="楷体" panose="02010609060101010101" charset="-122"/>
                <a:ea typeface="楷体" panose="02010609060101010101" charset="-122"/>
              </a:rPr>
              <a:t>一、</a:t>
            </a:r>
            <a:r>
              <a:rPr lang="zh-CN" altLang="zh-CN" b="1" dirty="0" smtClean="0">
                <a:solidFill>
                  <a:srgbClr val="FF0000"/>
                </a:solidFill>
                <a:latin typeface="楷体" panose="02010609060101010101" charset="-122"/>
                <a:ea typeface="楷体" panose="02010609060101010101" charset="-122"/>
              </a:rPr>
              <a:t>岗位设置管理实施工作中有关问题的说明</a:t>
            </a:r>
            <a:endParaRPr lang="zh-CN" altLang="en-US" b="1" dirty="0">
              <a:solidFill>
                <a:srgbClr val="FF0000"/>
              </a:solidFill>
              <a:latin typeface="楷体" panose="02010609060101010101" charset="-122"/>
              <a:ea typeface="楷体" panose="02010609060101010101" charset="-122"/>
            </a:endParaRPr>
          </a:p>
        </p:txBody>
      </p:sp>
    </p:spTree>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15" descr="校名副本.gif"/>
          <p:cNvPicPr>
            <a:picLocks noChangeAspect="1"/>
          </p:cNvPicPr>
          <p:nvPr/>
        </p:nvPicPr>
        <p:blipFill>
          <a:blip r:embed="rId1" cstate="print">
            <a:clrChange>
              <a:clrFrom>
                <a:srgbClr val="D8D8D8"/>
              </a:clrFrom>
              <a:clrTo>
                <a:srgbClr val="D8D8D8">
                  <a:alpha val="0"/>
                </a:srgbClr>
              </a:clrTo>
            </a:clrChange>
            <a:extLst>
              <a:ext uri="{28A0092B-C50C-407E-A947-70E740481C1C}">
                <a14:useLocalDpi xmlns:a14="http://schemas.microsoft.com/office/drawing/2010/main" val="0"/>
              </a:ext>
            </a:extLst>
          </a:blip>
          <a:srcRect/>
          <a:stretch>
            <a:fillRect/>
          </a:stretch>
        </p:blipFill>
        <p:spPr bwMode="auto">
          <a:xfrm>
            <a:off x="1042988" y="360363"/>
            <a:ext cx="1368425" cy="547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6" descr="hspace=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2425" y="336550"/>
            <a:ext cx="596900" cy="595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接连接符 5"/>
          <p:cNvCxnSpPr/>
          <p:nvPr/>
        </p:nvCxnSpPr>
        <p:spPr>
          <a:xfrm>
            <a:off x="43815" y="1129665"/>
            <a:ext cx="6622415" cy="635"/>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33793" name="Rectangle 1"/>
          <p:cNvSpPr>
            <a:spLocks noChangeArrowheads="1"/>
          </p:cNvSpPr>
          <p:nvPr/>
        </p:nvSpPr>
        <p:spPr bwMode="auto">
          <a:xfrm>
            <a:off x="179512" y="868824"/>
            <a:ext cx="8712968" cy="470789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357505" algn="l" defTabSz="914400" rtl="0" eaLnBrk="1" fontAlgn="base" latinLnBrk="0" hangingPunct="1">
              <a:lnSpc>
                <a:spcPts val="3000"/>
              </a:lnSpc>
              <a:spcBef>
                <a:spcPct val="0"/>
              </a:spcBef>
              <a:spcAft>
                <a:spcPct val="0"/>
              </a:spcAft>
              <a:buClrTx/>
              <a:buSzTx/>
              <a:buFontTx/>
              <a:buNone/>
              <a:tabLst>
                <a:tab pos="581025" algn="l"/>
                <a:tab pos="1163320" algn="l"/>
                <a:tab pos="1744345" algn="l"/>
                <a:tab pos="2327275" algn="l"/>
                <a:tab pos="2908300" algn="l"/>
                <a:tab pos="3489325" algn="l"/>
                <a:tab pos="4071620" algn="l"/>
                <a:tab pos="4652645" algn="l"/>
                <a:tab pos="5235575" algn="l"/>
                <a:tab pos="5816600" algn="l"/>
                <a:tab pos="6397625" algn="l"/>
                <a:tab pos="6979920" algn="l"/>
                <a:tab pos="7560945" algn="l"/>
                <a:tab pos="8143875" algn="l"/>
                <a:tab pos="8724900" algn="l"/>
                <a:tab pos="9305925" algn="l"/>
              </a:tabLst>
            </a:pPr>
            <a:r>
              <a:rPr kumimoji="0" lang="zh-CN" sz="2000" i="0" u="none" strike="noStrike" cap="none" normalizeH="0" baseline="0" dirty="0" smtClean="0">
                <a:ln>
                  <a:noFill/>
                </a:ln>
                <a:solidFill>
                  <a:srgbClr val="FF0000"/>
                </a:solidFill>
                <a:effectLst/>
                <a:latin typeface="+mn-ea"/>
                <a:ea typeface="+mn-ea"/>
                <a:cs typeface="仿宋_GB2312" charset="-122"/>
              </a:rPr>
              <a:t>（五）聘用程序</a:t>
            </a:r>
            <a:endParaRPr lang="en-US" altLang="zh-CN" sz="1600" dirty="0" smtClean="0">
              <a:latin typeface="+mn-ea"/>
              <a:ea typeface="+mn-ea"/>
              <a:cs typeface="仿宋_GB2312" charset="-122"/>
            </a:endParaRPr>
          </a:p>
          <a:p>
            <a:pPr marL="0" marR="0" lvl="0" indent="357505" algn="l" defTabSz="914400" rtl="0" eaLnBrk="1" fontAlgn="base" latinLnBrk="0" hangingPunct="1">
              <a:lnSpc>
                <a:spcPts val="3000"/>
              </a:lnSpc>
              <a:spcBef>
                <a:spcPct val="0"/>
              </a:spcBef>
              <a:spcAft>
                <a:spcPct val="0"/>
              </a:spcAft>
              <a:buClrTx/>
              <a:buSzTx/>
              <a:buFontTx/>
              <a:buNone/>
              <a:tabLst>
                <a:tab pos="581025" algn="l"/>
                <a:tab pos="1163320" algn="l"/>
                <a:tab pos="1744345" algn="l"/>
                <a:tab pos="2327275" algn="l"/>
                <a:tab pos="2908300" algn="l"/>
                <a:tab pos="3489325" algn="l"/>
                <a:tab pos="4071620" algn="l"/>
                <a:tab pos="4652645" algn="l"/>
                <a:tab pos="5235575" algn="l"/>
                <a:tab pos="5816600" algn="l"/>
                <a:tab pos="6397625" algn="l"/>
                <a:tab pos="6979920" algn="l"/>
                <a:tab pos="7560945" algn="l"/>
                <a:tab pos="8143875" algn="l"/>
                <a:tab pos="8724900" algn="l"/>
                <a:tab pos="9305925" algn="l"/>
              </a:tabLst>
            </a:pPr>
            <a:r>
              <a:rPr kumimoji="0" lang="en-US" altLang="zh-CN" sz="1600" b="1" i="0" u="none" strike="noStrike" cap="none" normalizeH="0" baseline="0" dirty="0" smtClean="0">
                <a:ln>
                  <a:noFill/>
                </a:ln>
                <a:solidFill>
                  <a:srgbClr val="000000"/>
                </a:solidFill>
                <a:effectLst/>
                <a:latin typeface="+mn-ea"/>
                <a:ea typeface="+mn-ea"/>
                <a:cs typeface="仿宋_GB2312" charset="-122"/>
              </a:rPr>
              <a:t>1. </a:t>
            </a:r>
            <a:r>
              <a:rPr kumimoji="0" lang="zh-CN" altLang="en-US" sz="1600" b="1" i="0" u="none" strike="noStrike" cap="none" normalizeH="0" baseline="0" dirty="0" smtClean="0">
                <a:ln>
                  <a:noFill/>
                </a:ln>
                <a:solidFill>
                  <a:srgbClr val="000000"/>
                </a:solidFill>
                <a:effectLst/>
                <a:latin typeface="+mn-ea"/>
                <a:ea typeface="+mn-ea"/>
                <a:cs typeface="仿宋_GB2312" charset="-122"/>
              </a:rPr>
              <a:t>公布岗位 ：</a:t>
            </a:r>
            <a:r>
              <a:rPr kumimoji="0" lang="zh-CN" altLang="en-US" sz="1600" b="0" i="0" u="none" strike="noStrike" cap="none" normalizeH="0" baseline="0" dirty="0" smtClean="0">
                <a:ln>
                  <a:noFill/>
                </a:ln>
                <a:solidFill>
                  <a:srgbClr val="000000"/>
                </a:solidFill>
                <a:effectLst/>
                <a:latin typeface="+mn-ea"/>
                <a:ea typeface="+mn-ea"/>
                <a:cs typeface="仿宋_GB2312" charset="-122"/>
              </a:rPr>
              <a:t>学校（各院级单位）公布岗位及其岗位职责、聘用条件； </a:t>
            </a:r>
            <a:endParaRPr kumimoji="0" lang="zh-CN" altLang="en-US" sz="1600" b="0" i="0" u="none" strike="noStrike" cap="none" normalizeH="0" baseline="0" dirty="0" smtClean="0">
              <a:ln>
                <a:noFill/>
              </a:ln>
              <a:solidFill>
                <a:schemeClr val="tx1"/>
              </a:solidFill>
              <a:effectLst/>
              <a:latin typeface="+mn-ea"/>
              <a:ea typeface="+mn-ea"/>
              <a:cs typeface="宋体" panose="02010600030101010101" pitchFamily="2" charset="-122"/>
            </a:endParaRPr>
          </a:p>
          <a:p>
            <a:pPr marL="0" marR="0" lvl="0" indent="355600" algn="l" defTabSz="914400" rtl="0" eaLnBrk="0" fontAlgn="base" latinLnBrk="0" hangingPunct="0">
              <a:lnSpc>
                <a:spcPts val="3000"/>
              </a:lnSpc>
              <a:spcBef>
                <a:spcPct val="0"/>
              </a:spcBef>
              <a:spcAft>
                <a:spcPct val="0"/>
              </a:spcAft>
              <a:buClrTx/>
              <a:buSzTx/>
              <a:buFontTx/>
              <a:buNone/>
              <a:tabLst>
                <a:tab pos="581025" algn="l"/>
                <a:tab pos="1163320" algn="l"/>
                <a:tab pos="1744345" algn="l"/>
                <a:tab pos="2327275" algn="l"/>
                <a:tab pos="2908300" algn="l"/>
                <a:tab pos="3489325" algn="l"/>
                <a:tab pos="4071620" algn="l"/>
                <a:tab pos="4652645" algn="l"/>
                <a:tab pos="5235575" algn="l"/>
                <a:tab pos="5816600" algn="l"/>
                <a:tab pos="6397625" algn="l"/>
                <a:tab pos="6979920" algn="l"/>
                <a:tab pos="7560945" algn="l"/>
                <a:tab pos="8143875" algn="l"/>
                <a:tab pos="8724900" algn="l"/>
                <a:tab pos="9305925" algn="l"/>
              </a:tabLst>
            </a:pPr>
            <a:r>
              <a:rPr kumimoji="0" lang="en-US" altLang="zh-CN" sz="1600" b="1" i="0" u="none" strike="noStrike" cap="none" normalizeH="0" baseline="0" dirty="0" smtClean="0">
                <a:ln>
                  <a:noFill/>
                </a:ln>
                <a:solidFill>
                  <a:srgbClr val="000000"/>
                </a:solidFill>
                <a:effectLst/>
                <a:latin typeface="+mn-ea"/>
                <a:ea typeface="+mn-ea"/>
                <a:cs typeface="仿宋_GB2312" charset="-122"/>
              </a:rPr>
              <a:t>2. </a:t>
            </a:r>
            <a:r>
              <a:rPr kumimoji="0" lang="zh-CN" altLang="en-US" sz="1600" b="1" i="0" u="none" strike="noStrike" cap="none" normalizeH="0" baseline="0" dirty="0" smtClean="0">
                <a:ln>
                  <a:noFill/>
                </a:ln>
                <a:solidFill>
                  <a:srgbClr val="000000"/>
                </a:solidFill>
                <a:effectLst/>
                <a:latin typeface="+mn-ea"/>
                <a:ea typeface="+mn-ea"/>
                <a:cs typeface="仿宋_GB2312" charset="-122"/>
              </a:rPr>
              <a:t>申请应聘 ：</a:t>
            </a:r>
            <a:r>
              <a:rPr kumimoji="0" lang="zh-CN" altLang="en-US" sz="1600" b="0" i="0" u="none" strike="noStrike" cap="none" normalizeH="0" baseline="0" dirty="0" smtClean="0">
                <a:ln>
                  <a:noFill/>
                </a:ln>
                <a:solidFill>
                  <a:srgbClr val="000000"/>
                </a:solidFill>
                <a:effectLst/>
                <a:latin typeface="+mn-ea"/>
                <a:ea typeface="+mn-ea"/>
                <a:cs typeface="仿宋_GB2312" charset="-122"/>
              </a:rPr>
              <a:t>应聘人员向所在单位提出书面应聘申请，并按要求提交相关证明材料； </a:t>
            </a:r>
            <a:endParaRPr kumimoji="0" lang="zh-CN" altLang="en-US" sz="1600" b="0" i="0" u="none" strike="noStrike" cap="none" normalizeH="0" baseline="0" dirty="0" smtClean="0">
              <a:ln>
                <a:noFill/>
              </a:ln>
              <a:solidFill>
                <a:schemeClr val="tx1"/>
              </a:solidFill>
              <a:effectLst/>
              <a:latin typeface="+mn-ea"/>
              <a:ea typeface="+mn-ea"/>
              <a:cs typeface="宋体" panose="02010600030101010101" pitchFamily="2" charset="-122"/>
            </a:endParaRPr>
          </a:p>
          <a:p>
            <a:pPr marL="0" marR="0" lvl="0" indent="355600" algn="l" defTabSz="914400" rtl="0" eaLnBrk="0" fontAlgn="base" latinLnBrk="0" hangingPunct="0">
              <a:lnSpc>
                <a:spcPts val="3000"/>
              </a:lnSpc>
              <a:spcBef>
                <a:spcPct val="0"/>
              </a:spcBef>
              <a:spcAft>
                <a:spcPct val="0"/>
              </a:spcAft>
              <a:buClrTx/>
              <a:buSzTx/>
              <a:buFontTx/>
              <a:buNone/>
              <a:tabLst>
                <a:tab pos="581025" algn="l"/>
                <a:tab pos="1163320" algn="l"/>
                <a:tab pos="1744345" algn="l"/>
                <a:tab pos="2327275" algn="l"/>
                <a:tab pos="2908300" algn="l"/>
                <a:tab pos="3489325" algn="l"/>
                <a:tab pos="4071620" algn="l"/>
                <a:tab pos="4652645" algn="l"/>
                <a:tab pos="5235575" algn="l"/>
                <a:tab pos="5816600" algn="l"/>
                <a:tab pos="6397625" algn="l"/>
                <a:tab pos="6979920" algn="l"/>
                <a:tab pos="7560945" algn="l"/>
                <a:tab pos="8143875" algn="l"/>
                <a:tab pos="8724900" algn="l"/>
                <a:tab pos="9305925" algn="l"/>
              </a:tabLst>
            </a:pPr>
            <a:r>
              <a:rPr kumimoji="0" lang="en-US" altLang="zh-CN" sz="1600" b="1" i="0" u="none" strike="noStrike" cap="none" normalizeH="0" baseline="0" dirty="0" smtClean="0">
                <a:ln>
                  <a:noFill/>
                </a:ln>
                <a:solidFill>
                  <a:srgbClr val="000000"/>
                </a:solidFill>
                <a:effectLst/>
                <a:latin typeface="+mn-ea"/>
                <a:ea typeface="+mn-ea"/>
                <a:cs typeface="仿宋_GB2312" charset="-122"/>
              </a:rPr>
              <a:t>3. </a:t>
            </a:r>
            <a:r>
              <a:rPr kumimoji="0" lang="zh-CN" altLang="en-US" sz="1600" b="1" i="0" u="none" strike="noStrike" cap="none" normalizeH="0" baseline="0" dirty="0" smtClean="0">
                <a:ln>
                  <a:noFill/>
                </a:ln>
                <a:solidFill>
                  <a:srgbClr val="000000"/>
                </a:solidFill>
                <a:effectLst/>
                <a:latin typeface="+mn-ea"/>
                <a:ea typeface="+mn-ea"/>
                <a:cs typeface="仿宋_GB2312" charset="-122"/>
              </a:rPr>
              <a:t>资格审核：</a:t>
            </a:r>
            <a:r>
              <a:rPr kumimoji="0" lang="zh-CN" altLang="en-US" sz="1600" b="0" i="0" u="none" strike="noStrike" cap="none" normalizeH="0" baseline="0" dirty="0" smtClean="0">
                <a:ln>
                  <a:noFill/>
                </a:ln>
                <a:solidFill>
                  <a:srgbClr val="000000"/>
                </a:solidFill>
                <a:effectLst/>
                <a:latin typeface="+mn-ea"/>
                <a:ea typeface="+mn-ea"/>
                <a:cs typeface="仿宋_GB2312" charset="-122"/>
              </a:rPr>
              <a:t>各学院、各单位岗位设置职级评定工作小组对应聘人员的资格、条件进行初审</a:t>
            </a:r>
            <a:endParaRPr kumimoji="0" lang="zh-CN" altLang="en-US" sz="1600" b="0" i="0" u="none" strike="noStrike" cap="none" normalizeH="0" baseline="0" dirty="0" smtClean="0">
              <a:ln>
                <a:noFill/>
              </a:ln>
              <a:solidFill>
                <a:schemeClr val="tx1"/>
              </a:solidFill>
              <a:effectLst/>
              <a:latin typeface="+mn-ea"/>
              <a:ea typeface="+mn-ea"/>
              <a:cs typeface="宋体" panose="02010600030101010101" pitchFamily="2" charset="-122"/>
            </a:endParaRPr>
          </a:p>
          <a:p>
            <a:pPr marL="0" marR="0" lvl="0" indent="355600" algn="l" defTabSz="914400" rtl="0" eaLnBrk="0" fontAlgn="base" latinLnBrk="0" hangingPunct="0">
              <a:lnSpc>
                <a:spcPts val="3000"/>
              </a:lnSpc>
              <a:spcBef>
                <a:spcPct val="0"/>
              </a:spcBef>
              <a:spcAft>
                <a:spcPct val="0"/>
              </a:spcAft>
              <a:buClrTx/>
              <a:buSzTx/>
              <a:buFontTx/>
              <a:buNone/>
              <a:tabLst>
                <a:tab pos="581025" algn="l"/>
                <a:tab pos="1163320" algn="l"/>
                <a:tab pos="1744345" algn="l"/>
                <a:tab pos="2327275" algn="l"/>
                <a:tab pos="2908300" algn="l"/>
                <a:tab pos="3489325" algn="l"/>
                <a:tab pos="4071620" algn="l"/>
                <a:tab pos="4652645" algn="l"/>
                <a:tab pos="5235575" algn="l"/>
                <a:tab pos="5816600" algn="l"/>
                <a:tab pos="6397625" algn="l"/>
                <a:tab pos="6979920" algn="l"/>
                <a:tab pos="7560945" algn="l"/>
                <a:tab pos="8143875" algn="l"/>
                <a:tab pos="8724900" algn="l"/>
                <a:tab pos="9305925" algn="l"/>
              </a:tabLst>
            </a:pPr>
            <a:r>
              <a:rPr kumimoji="0" lang="en-US" altLang="zh-CN" sz="1600" b="1" i="0" u="none" strike="noStrike" cap="none" normalizeH="0" baseline="0" dirty="0" smtClean="0">
                <a:ln>
                  <a:noFill/>
                </a:ln>
                <a:solidFill>
                  <a:srgbClr val="000000"/>
                </a:solidFill>
                <a:effectLst/>
                <a:latin typeface="+mn-ea"/>
                <a:ea typeface="+mn-ea"/>
                <a:cs typeface="仿宋_GB2312" charset="-122"/>
              </a:rPr>
              <a:t>4. </a:t>
            </a:r>
            <a:r>
              <a:rPr kumimoji="0" lang="zh-CN" altLang="en-US" sz="1600" b="1" i="0" u="none" strike="noStrike" cap="none" normalizeH="0" baseline="0" dirty="0" smtClean="0">
                <a:ln>
                  <a:noFill/>
                </a:ln>
                <a:solidFill>
                  <a:srgbClr val="000000"/>
                </a:solidFill>
                <a:effectLst/>
                <a:latin typeface="+mn-ea"/>
                <a:ea typeface="+mn-ea"/>
                <a:cs typeface="仿宋_GB2312" charset="-122"/>
              </a:rPr>
              <a:t>考察评议</a:t>
            </a:r>
            <a:r>
              <a:rPr kumimoji="0" lang="zh-CN" altLang="en-US" sz="1600" b="0" i="0" u="none" strike="noStrike" cap="none" normalizeH="0" baseline="0" dirty="0" smtClean="0">
                <a:ln>
                  <a:noFill/>
                </a:ln>
                <a:solidFill>
                  <a:srgbClr val="000000"/>
                </a:solidFill>
                <a:effectLst/>
                <a:latin typeface="+mn-ea"/>
                <a:ea typeface="+mn-ea"/>
                <a:cs typeface="仿宋_GB2312" charset="-122"/>
              </a:rPr>
              <a:t> ：各学院、各单位岗位设置职级评定工作小组对通过初审的应聘人员进行竞聘上岗或考核，确定可直接聘用的岗位人选，报学校终审；同时提出需经学校评审的岗位推荐人选</a:t>
            </a:r>
            <a:endParaRPr kumimoji="0" lang="zh-CN" altLang="en-US" sz="1600" b="0" i="0" u="none" strike="noStrike" cap="none" normalizeH="0" baseline="0" dirty="0" smtClean="0">
              <a:ln>
                <a:noFill/>
              </a:ln>
              <a:solidFill>
                <a:schemeClr val="tx1"/>
              </a:solidFill>
              <a:effectLst/>
              <a:latin typeface="+mn-ea"/>
              <a:ea typeface="+mn-ea"/>
              <a:cs typeface="宋体" panose="02010600030101010101" pitchFamily="2" charset="-122"/>
            </a:endParaRPr>
          </a:p>
          <a:p>
            <a:pPr marL="0" marR="0" lvl="0" indent="355600" algn="l" defTabSz="914400" rtl="0" eaLnBrk="0" fontAlgn="base" latinLnBrk="0" hangingPunct="0">
              <a:lnSpc>
                <a:spcPts val="3000"/>
              </a:lnSpc>
              <a:spcBef>
                <a:spcPct val="0"/>
              </a:spcBef>
              <a:spcAft>
                <a:spcPct val="0"/>
              </a:spcAft>
              <a:buClrTx/>
              <a:buSzTx/>
              <a:buFontTx/>
              <a:buNone/>
              <a:tabLst>
                <a:tab pos="581025" algn="l"/>
                <a:tab pos="1163320" algn="l"/>
                <a:tab pos="1744345" algn="l"/>
                <a:tab pos="2327275" algn="l"/>
                <a:tab pos="2908300" algn="l"/>
                <a:tab pos="3489325" algn="l"/>
                <a:tab pos="4071620" algn="l"/>
                <a:tab pos="4652645" algn="l"/>
                <a:tab pos="5235575" algn="l"/>
                <a:tab pos="5816600" algn="l"/>
                <a:tab pos="6397625" algn="l"/>
                <a:tab pos="6979920" algn="l"/>
                <a:tab pos="7560945" algn="l"/>
                <a:tab pos="8143875" algn="l"/>
                <a:tab pos="8724900" algn="l"/>
                <a:tab pos="9305925" algn="l"/>
              </a:tabLst>
            </a:pPr>
            <a:r>
              <a:rPr kumimoji="0" lang="en-US" altLang="zh-CN" sz="1600" b="1" i="0" u="none" strike="noStrike" cap="none" normalizeH="0" baseline="0" dirty="0" smtClean="0">
                <a:ln>
                  <a:noFill/>
                </a:ln>
                <a:solidFill>
                  <a:srgbClr val="000000"/>
                </a:solidFill>
                <a:effectLst/>
                <a:latin typeface="+mn-ea"/>
                <a:ea typeface="+mn-ea"/>
                <a:cs typeface="仿宋_GB2312" charset="-122"/>
              </a:rPr>
              <a:t>5. </a:t>
            </a:r>
            <a:r>
              <a:rPr kumimoji="0" lang="zh-CN" altLang="en-US" sz="1600" b="1" i="0" u="none" strike="noStrike" cap="none" normalizeH="0" baseline="0" dirty="0" smtClean="0">
                <a:ln>
                  <a:noFill/>
                </a:ln>
                <a:solidFill>
                  <a:srgbClr val="000000"/>
                </a:solidFill>
                <a:effectLst/>
                <a:latin typeface="+mn-ea"/>
                <a:ea typeface="+mn-ea"/>
                <a:cs typeface="仿宋_GB2312" charset="-122"/>
              </a:rPr>
              <a:t>学校终审</a:t>
            </a:r>
            <a:r>
              <a:rPr kumimoji="0" lang="zh-CN" altLang="en-US" sz="1600" b="0" i="0" u="none" strike="noStrike" cap="none" normalizeH="0" baseline="0" dirty="0" smtClean="0">
                <a:ln>
                  <a:noFill/>
                </a:ln>
                <a:solidFill>
                  <a:srgbClr val="000000"/>
                </a:solidFill>
                <a:effectLst/>
                <a:latin typeface="+mn-ea"/>
                <a:ea typeface="+mn-ea"/>
                <a:cs typeface="仿宋_GB2312" charset="-122"/>
              </a:rPr>
              <a:t> ：学校岗位设置职级评定工作小组评议、投票表决，提交职级评定领导小组通过聘用名单； </a:t>
            </a:r>
            <a:endParaRPr kumimoji="0" lang="zh-CN" altLang="en-US" sz="1600" b="0" i="0" u="none" strike="noStrike" cap="none" normalizeH="0" baseline="0" dirty="0" smtClean="0">
              <a:ln>
                <a:noFill/>
              </a:ln>
              <a:solidFill>
                <a:schemeClr val="tx1"/>
              </a:solidFill>
              <a:effectLst/>
              <a:latin typeface="+mn-ea"/>
              <a:ea typeface="+mn-ea"/>
              <a:cs typeface="宋体" panose="02010600030101010101" pitchFamily="2" charset="-122"/>
            </a:endParaRPr>
          </a:p>
          <a:p>
            <a:pPr marL="0" marR="0" lvl="0" indent="355600" algn="l" defTabSz="914400" rtl="0" eaLnBrk="0" fontAlgn="base" latinLnBrk="0" hangingPunct="0">
              <a:lnSpc>
                <a:spcPts val="3000"/>
              </a:lnSpc>
              <a:spcBef>
                <a:spcPct val="0"/>
              </a:spcBef>
              <a:spcAft>
                <a:spcPct val="0"/>
              </a:spcAft>
              <a:buClrTx/>
              <a:buSzTx/>
              <a:buFontTx/>
              <a:buNone/>
              <a:tabLst>
                <a:tab pos="581025" algn="l"/>
                <a:tab pos="1163320" algn="l"/>
                <a:tab pos="1744345" algn="l"/>
                <a:tab pos="2327275" algn="l"/>
                <a:tab pos="2908300" algn="l"/>
                <a:tab pos="3489325" algn="l"/>
                <a:tab pos="4071620" algn="l"/>
                <a:tab pos="4652645" algn="l"/>
                <a:tab pos="5235575" algn="l"/>
                <a:tab pos="5816600" algn="l"/>
                <a:tab pos="6397625" algn="l"/>
                <a:tab pos="6979920" algn="l"/>
                <a:tab pos="7560945" algn="l"/>
                <a:tab pos="8143875" algn="l"/>
                <a:tab pos="8724900" algn="l"/>
                <a:tab pos="9305925" algn="l"/>
              </a:tabLst>
            </a:pPr>
            <a:r>
              <a:rPr kumimoji="0" lang="en-US" altLang="zh-CN" sz="1600" b="1" i="0" u="none" strike="noStrike" cap="none" normalizeH="0" baseline="0" dirty="0" smtClean="0">
                <a:ln>
                  <a:noFill/>
                </a:ln>
                <a:solidFill>
                  <a:srgbClr val="000000"/>
                </a:solidFill>
                <a:effectLst/>
                <a:latin typeface="+mn-ea"/>
                <a:ea typeface="+mn-ea"/>
                <a:cs typeface="仿宋_GB2312" charset="-122"/>
              </a:rPr>
              <a:t>6. </a:t>
            </a:r>
            <a:r>
              <a:rPr kumimoji="0" lang="zh-CN" altLang="en-US" sz="1600" b="1" i="0" u="none" strike="noStrike" cap="none" normalizeH="0" baseline="0" dirty="0" smtClean="0">
                <a:ln>
                  <a:noFill/>
                </a:ln>
                <a:solidFill>
                  <a:srgbClr val="000000"/>
                </a:solidFill>
                <a:effectLst/>
                <a:latin typeface="+mn-ea"/>
                <a:ea typeface="+mn-ea"/>
                <a:cs typeface="仿宋_GB2312" charset="-122"/>
              </a:rPr>
              <a:t>结果公示 ：</a:t>
            </a:r>
            <a:r>
              <a:rPr kumimoji="0" lang="zh-CN" altLang="en-US" sz="1600" b="0" i="0" u="none" strike="noStrike" cap="none" normalizeH="0" baseline="0" dirty="0" smtClean="0">
                <a:ln>
                  <a:noFill/>
                </a:ln>
                <a:solidFill>
                  <a:srgbClr val="000000"/>
                </a:solidFill>
                <a:effectLst/>
                <a:latin typeface="+mn-ea"/>
                <a:ea typeface="+mn-ea"/>
                <a:cs typeface="仿宋_GB2312" charset="-122"/>
              </a:rPr>
              <a:t>聘用结果确定后在学校网页上进行公示，公示期为 </a:t>
            </a:r>
            <a:r>
              <a:rPr kumimoji="0" lang="en-US" altLang="zh-CN" sz="1600" b="0" i="0" u="none" strike="noStrike" cap="none" normalizeH="0" baseline="0" dirty="0" smtClean="0">
                <a:ln>
                  <a:noFill/>
                </a:ln>
                <a:solidFill>
                  <a:srgbClr val="000000"/>
                </a:solidFill>
                <a:effectLst/>
                <a:latin typeface="+mn-ea"/>
                <a:ea typeface="+mn-ea"/>
                <a:cs typeface="仿宋_GB2312" charset="-122"/>
              </a:rPr>
              <a:t>5</a:t>
            </a:r>
            <a:r>
              <a:rPr kumimoji="0" lang="zh-CN" altLang="en-US" sz="1600" b="0" i="0" u="none" strike="noStrike" cap="none" normalizeH="0" baseline="0" dirty="0" smtClean="0">
                <a:ln>
                  <a:noFill/>
                </a:ln>
                <a:solidFill>
                  <a:srgbClr val="000000"/>
                </a:solidFill>
                <a:effectLst/>
                <a:latin typeface="+mn-ea"/>
                <a:ea typeface="+mn-ea"/>
                <a:cs typeface="仿宋_GB2312" charset="-122"/>
              </a:rPr>
              <a:t>个工作日。在公示期内有异议者，按程序进行复议，确属不当者，将予以重新审核； </a:t>
            </a:r>
            <a:endParaRPr kumimoji="0" lang="zh-CN" altLang="en-US" sz="1600" b="0" i="0" u="none" strike="noStrike" cap="none" normalizeH="0" baseline="0" dirty="0" smtClean="0">
              <a:ln>
                <a:noFill/>
              </a:ln>
              <a:solidFill>
                <a:schemeClr val="tx1"/>
              </a:solidFill>
              <a:effectLst/>
              <a:latin typeface="+mn-ea"/>
              <a:ea typeface="+mn-ea"/>
              <a:cs typeface="宋体" panose="02010600030101010101" pitchFamily="2" charset="-122"/>
            </a:endParaRPr>
          </a:p>
          <a:p>
            <a:pPr marL="0" marR="0" lvl="0" indent="355600" algn="l" defTabSz="914400" rtl="0" eaLnBrk="0" fontAlgn="base" latinLnBrk="0" hangingPunct="0">
              <a:lnSpc>
                <a:spcPts val="3000"/>
              </a:lnSpc>
              <a:spcBef>
                <a:spcPct val="0"/>
              </a:spcBef>
              <a:spcAft>
                <a:spcPct val="0"/>
              </a:spcAft>
              <a:buClrTx/>
              <a:buSzTx/>
              <a:buFontTx/>
              <a:buNone/>
              <a:tabLst>
                <a:tab pos="581025" algn="l"/>
                <a:tab pos="1163320" algn="l"/>
                <a:tab pos="1744345" algn="l"/>
                <a:tab pos="2327275" algn="l"/>
                <a:tab pos="2908300" algn="l"/>
                <a:tab pos="3489325" algn="l"/>
                <a:tab pos="4071620" algn="l"/>
                <a:tab pos="4652645" algn="l"/>
                <a:tab pos="5235575" algn="l"/>
                <a:tab pos="5816600" algn="l"/>
                <a:tab pos="6397625" algn="l"/>
                <a:tab pos="6979920" algn="l"/>
                <a:tab pos="7560945" algn="l"/>
                <a:tab pos="8143875" algn="l"/>
                <a:tab pos="8724900" algn="l"/>
                <a:tab pos="9305925" algn="l"/>
              </a:tabLst>
            </a:pPr>
            <a:r>
              <a:rPr kumimoji="0" lang="en-US" altLang="zh-CN" sz="1600" b="1" i="0" u="none" strike="noStrike" cap="none" normalizeH="0" baseline="0" dirty="0" smtClean="0">
                <a:ln>
                  <a:noFill/>
                </a:ln>
                <a:solidFill>
                  <a:srgbClr val="000000"/>
                </a:solidFill>
                <a:effectLst/>
                <a:latin typeface="+mn-ea"/>
                <a:ea typeface="+mn-ea"/>
                <a:cs typeface="仿宋_GB2312" charset="-122"/>
              </a:rPr>
              <a:t>7. </a:t>
            </a:r>
            <a:r>
              <a:rPr kumimoji="0" lang="zh-CN" altLang="en-US" sz="1600" b="1" i="0" u="none" strike="noStrike" cap="none" normalizeH="0" baseline="0" dirty="0" smtClean="0">
                <a:ln>
                  <a:noFill/>
                </a:ln>
                <a:solidFill>
                  <a:srgbClr val="000000"/>
                </a:solidFill>
                <a:effectLst/>
                <a:latin typeface="+mn-ea"/>
                <a:ea typeface="+mn-ea"/>
                <a:cs typeface="仿宋_GB2312" charset="-122"/>
              </a:rPr>
              <a:t>签约上岗 ：</a:t>
            </a:r>
            <a:r>
              <a:rPr kumimoji="0" lang="zh-CN" altLang="en-US" sz="1600" b="0" i="0" u="none" strike="noStrike" cap="none" normalizeH="0" baseline="0" dirty="0" smtClean="0">
                <a:ln>
                  <a:noFill/>
                </a:ln>
                <a:solidFill>
                  <a:srgbClr val="000000"/>
                </a:solidFill>
                <a:effectLst/>
                <a:latin typeface="+mn-ea"/>
                <a:ea typeface="+mn-ea"/>
                <a:cs typeface="仿宋_GB2312" charset="-122"/>
              </a:rPr>
              <a:t>学校法定代表人</a:t>
            </a:r>
            <a:r>
              <a:rPr kumimoji="0" lang="en-US" altLang="zh-CN" sz="1600" b="0" i="0" u="none" strike="noStrike" cap="none" normalizeH="0" baseline="0" dirty="0" smtClean="0">
                <a:ln>
                  <a:noFill/>
                </a:ln>
                <a:solidFill>
                  <a:srgbClr val="000000"/>
                </a:solidFill>
                <a:effectLst/>
                <a:latin typeface="+mn-ea"/>
                <a:ea typeface="+mn-ea"/>
                <a:cs typeface="仿宋_GB2312" charset="-122"/>
              </a:rPr>
              <a:t>(</a:t>
            </a:r>
            <a:r>
              <a:rPr kumimoji="0" lang="zh-CN" altLang="en-US" sz="1600" b="0" i="0" u="none" strike="noStrike" cap="none" normalizeH="0" baseline="0" dirty="0" smtClean="0">
                <a:ln>
                  <a:noFill/>
                </a:ln>
                <a:solidFill>
                  <a:srgbClr val="000000"/>
                </a:solidFill>
                <a:effectLst/>
                <a:latin typeface="+mn-ea"/>
                <a:ea typeface="+mn-ea"/>
                <a:cs typeface="仿宋_GB2312" charset="-122"/>
              </a:rPr>
              <a:t>或委托代理人</a:t>
            </a:r>
            <a:r>
              <a:rPr kumimoji="0" lang="en-US" altLang="zh-CN" sz="1600" b="0" i="0" u="none" strike="noStrike" cap="none" normalizeH="0" baseline="0" dirty="0" smtClean="0">
                <a:ln>
                  <a:noFill/>
                </a:ln>
                <a:solidFill>
                  <a:srgbClr val="000000"/>
                </a:solidFill>
                <a:effectLst/>
                <a:latin typeface="+mn-ea"/>
                <a:ea typeface="+mn-ea"/>
                <a:cs typeface="仿宋_GB2312" charset="-122"/>
              </a:rPr>
              <a:t>)</a:t>
            </a:r>
            <a:r>
              <a:rPr kumimoji="0" lang="zh-CN" altLang="en-US" sz="1600" b="0" i="0" u="none" strike="noStrike" cap="none" normalizeH="0" baseline="0" dirty="0" smtClean="0">
                <a:ln>
                  <a:noFill/>
                </a:ln>
                <a:solidFill>
                  <a:srgbClr val="000000"/>
                </a:solidFill>
                <a:effectLst/>
                <a:latin typeface="+mn-ea"/>
                <a:ea typeface="+mn-ea"/>
                <a:cs typeface="仿宋_GB2312" charset="-122"/>
              </a:rPr>
              <a:t>与受聘人员签订岗位聘用合同。</a:t>
            </a:r>
            <a:endParaRPr kumimoji="0" lang="zh-CN" altLang="en-US" sz="1600" b="0" i="0" u="none" strike="noStrike" cap="none" normalizeH="0" baseline="0" dirty="0" smtClean="0">
              <a:ln>
                <a:noFill/>
              </a:ln>
              <a:solidFill>
                <a:schemeClr val="tx1"/>
              </a:solidFill>
              <a:effectLst/>
              <a:latin typeface="+mn-ea"/>
              <a:ea typeface="+mn-ea"/>
              <a:cs typeface="宋体" panose="02010600030101010101" pitchFamily="2" charset="-122"/>
            </a:endParaRPr>
          </a:p>
        </p:txBody>
      </p:sp>
      <p:sp>
        <p:nvSpPr>
          <p:cNvPr id="8" name="文本框 99"/>
          <p:cNvSpPr txBox="1"/>
          <p:nvPr/>
        </p:nvSpPr>
        <p:spPr>
          <a:xfrm>
            <a:off x="3851920" y="697260"/>
            <a:ext cx="5012298" cy="369332"/>
          </a:xfrm>
          <a:prstGeom prst="rect">
            <a:avLst/>
          </a:prstGeom>
          <a:noFill/>
          <a:ln w="9525">
            <a:noFill/>
          </a:ln>
        </p:spPr>
        <p:txBody>
          <a:bodyPr wrap="square">
            <a:spAutoFit/>
          </a:bodyPr>
          <a:lstStyle/>
          <a:p>
            <a:pPr lvl="0"/>
            <a:r>
              <a:rPr lang="zh-CN" altLang="en-US" b="1" dirty="0" smtClean="0">
                <a:solidFill>
                  <a:srgbClr val="FF0000"/>
                </a:solidFill>
                <a:latin typeface="楷体" panose="02010609060101010101" charset="-122"/>
                <a:ea typeface="楷体" panose="02010609060101010101" charset="-122"/>
              </a:rPr>
              <a:t>一、</a:t>
            </a:r>
            <a:r>
              <a:rPr lang="zh-CN" altLang="zh-CN" b="1" dirty="0" smtClean="0">
                <a:solidFill>
                  <a:srgbClr val="FF0000"/>
                </a:solidFill>
                <a:latin typeface="楷体" panose="02010609060101010101" charset="-122"/>
                <a:ea typeface="楷体" panose="02010609060101010101" charset="-122"/>
              </a:rPr>
              <a:t>岗位设置管理实施工作中有关问题的说明</a:t>
            </a:r>
            <a:endParaRPr lang="zh-CN" altLang="en-US" b="1" dirty="0">
              <a:solidFill>
                <a:srgbClr val="FF0000"/>
              </a:solidFill>
              <a:latin typeface="楷体" panose="02010609060101010101" charset="-122"/>
              <a:ea typeface="楷体" panose="02010609060101010101" charset="-122"/>
            </a:endParaRPr>
          </a:p>
        </p:txBody>
      </p:sp>
    </p:spTree>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15" descr="校名副本.gif"/>
          <p:cNvPicPr>
            <a:picLocks noChangeAspect="1"/>
          </p:cNvPicPr>
          <p:nvPr/>
        </p:nvPicPr>
        <p:blipFill>
          <a:blip r:embed="rId1" cstate="print">
            <a:clrChange>
              <a:clrFrom>
                <a:srgbClr val="D8D8D8"/>
              </a:clrFrom>
              <a:clrTo>
                <a:srgbClr val="D8D8D8">
                  <a:alpha val="0"/>
                </a:srgbClr>
              </a:clrTo>
            </a:clrChange>
            <a:extLst>
              <a:ext uri="{28A0092B-C50C-407E-A947-70E740481C1C}">
                <a14:useLocalDpi xmlns:a14="http://schemas.microsoft.com/office/drawing/2010/main" val="0"/>
              </a:ext>
            </a:extLst>
          </a:blip>
          <a:srcRect/>
          <a:stretch>
            <a:fillRect/>
          </a:stretch>
        </p:blipFill>
        <p:spPr bwMode="auto">
          <a:xfrm>
            <a:off x="1042988" y="360363"/>
            <a:ext cx="1368425" cy="547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6" descr="hspace=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2425" y="336550"/>
            <a:ext cx="596900" cy="595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接连接符 5"/>
          <p:cNvCxnSpPr/>
          <p:nvPr/>
        </p:nvCxnSpPr>
        <p:spPr>
          <a:xfrm>
            <a:off x="43815" y="1129665"/>
            <a:ext cx="6622415" cy="635"/>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10247" name="Text Box 6"/>
          <p:cNvSpPr txBox="1">
            <a:spLocks noChangeArrowheads="1"/>
          </p:cNvSpPr>
          <p:nvPr/>
        </p:nvSpPr>
        <p:spPr bwMode="auto">
          <a:xfrm>
            <a:off x="140335" y="1141730"/>
            <a:ext cx="8535670" cy="368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000" rIns="72000">
            <a:spAutoFit/>
          </a:bodyPr>
          <a:lstStyle>
            <a:lvl1pPr marL="215900" indent="-215900"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ts val="4000"/>
              </a:lnSpc>
            </a:pPr>
            <a:r>
              <a:rPr lang="en-US" altLang="zh-CN" dirty="0" smtClean="0">
                <a:solidFill>
                  <a:srgbClr val="FF0000"/>
                </a:solidFill>
                <a:latin typeface="+mn-ea"/>
                <a:ea typeface="+mn-ea"/>
              </a:rPr>
              <a:t>   </a:t>
            </a:r>
            <a:r>
              <a:rPr lang="en-US" altLang="zh-CN" sz="2000" dirty="0" smtClean="0">
                <a:solidFill>
                  <a:srgbClr val="FF0000"/>
                </a:solidFill>
                <a:latin typeface="+mn-ea"/>
                <a:ea typeface="+mn-ea"/>
              </a:rPr>
              <a:t> </a:t>
            </a:r>
            <a:r>
              <a:rPr lang="zh-CN" altLang="zh-CN" sz="2000" dirty="0" smtClean="0">
                <a:solidFill>
                  <a:srgbClr val="FF0000"/>
                </a:solidFill>
                <a:latin typeface="+mn-ea"/>
                <a:ea typeface="+mn-ea"/>
              </a:rPr>
              <a:t>（一）所有岗位均需注意的事项</a:t>
            </a:r>
            <a:endParaRPr lang="en-US" altLang="zh-CN" sz="2000" dirty="0" smtClean="0">
              <a:solidFill>
                <a:srgbClr val="FF0000"/>
              </a:solidFill>
              <a:latin typeface="+mn-ea"/>
              <a:ea typeface="+mn-ea"/>
            </a:endParaRPr>
          </a:p>
          <a:p>
            <a:pPr>
              <a:lnSpc>
                <a:spcPts val="4000"/>
              </a:lnSpc>
            </a:pPr>
            <a:r>
              <a:rPr lang="en-US" altLang="zh-CN" sz="2000" dirty="0" smtClean="0">
                <a:latin typeface="+mn-ea"/>
                <a:ea typeface="+mn-ea"/>
              </a:rPr>
              <a:t>      1</a:t>
            </a:r>
            <a:r>
              <a:rPr lang="en-US" altLang="zh-CN" sz="2000" dirty="0" smtClean="0">
                <a:latin typeface="+mn-ea"/>
                <a:ea typeface="+mn-ea"/>
              </a:rPr>
              <a:t>. </a:t>
            </a:r>
            <a:r>
              <a:rPr lang="zh-CN" altLang="zh-CN" sz="2000" dirty="0" smtClean="0">
                <a:latin typeface="+mn-ea"/>
                <a:ea typeface="+mn-ea"/>
              </a:rPr>
              <a:t>各学院、各单位要按照学校第四轮岗位设置管理的有关规定，认真设置本单位的各类具体岗位及其聘用条件。 </a:t>
            </a:r>
            <a:endParaRPr lang="zh-CN" altLang="zh-CN" sz="2000" dirty="0" smtClean="0">
              <a:latin typeface="+mn-ea"/>
              <a:ea typeface="+mn-ea"/>
            </a:endParaRPr>
          </a:p>
          <a:p>
            <a:pPr>
              <a:lnSpc>
                <a:spcPts val="4000"/>
              </a:lnSpc>
            </a:pPr>
            <a:r>
              <a:rPr lang="en-US" altLang="zh-CN" sz="2000" dirty="0" smtClean="0">
                <a:latin typeface="+mn-ea"/>
                <a:ea typeface="+mn-ea"/>
              </a:rPr>
              <a:t>      2</a:t>
            </a:r>
            <a:r>
              <a:rPr lang="en-US" altLang="zh-CN" sz="2000" dirty="0" smtClean="0">
                <a:latin typeface="+mn-ea"/>
                <a:ea typeface="+mn-ea"/>
              </a:rPr>
              <a:t>. </a:t>
            </a:r>
            <a:r>
              <a:rPr lang="zh-CN" altLang="zh-CN" sz="2000" dirty="0" smtClean="0">
                <a:latin typeface="+mn-ea"/>
                <a:ea typeface="+mn-ea"/>
              </a:rPr>
              <a:t>各学院、各单位现有人员的结构比例已经超过核准的结构比例的，应通过自然减员、调出、低聘或解聘的办法，逐步达到规定的结构比例；尚未达到核准的结构比例的，要根据事业发展和加强队伍建设实际情况，逐步聘用充实</a:t>
            </a:r>
            <a:r>
              <a:rPr lang="zh-CN" altLang="zh-CN" sz="2000" dirty="0" smtClean="0">
                <a:latin typeface="+mn-ea"/>
                <a:ea typeface="+mn-ea"/>
              </a:rPr>
              <a:t>。</a:t>
            </a:r>
            <a:endParaRPr lang="en-US" altLang="zh-CN" sz="2800" b="1" dirty="0">
              <a:solidFill>
                <a:schemeClr val="tx2">
                  <a:lumMod val="50000"/>
                </a:schemeClr>
              </a:solidFill>
              <a:latin typeface="+mn-ea"/>
              <a:ea typeface="+mn-ea"/>
              <a:sym typeface="+mn-ea"/>
            </a:endParaRPr>
          </a:p>
        </p:txBody>
      </p:sp>
      <p:sp>
        <p:nvSpPr>
          <p:cNvPr id="7" name="文本框 99"/>
          <p:cNvSpPr txBox="1"/>
          <p:nvPr/>
        </p:nvSpPr>
        <p:spPr>
          <a:xfrm>
            <a:off x="3851920" y="697260"/>
            <a:ext cx="5012298" cy="369332"/>
          </a:xfrm>
          <a:prstGeom prst="rect">
            <a:avLst/>
          </a:prstGeom>
          <a:noFill/>
          <a:ln w="9525">
            <a:noFill/>
          </a:ln>
        </p:spPr>
        <p:txBody>
          <a:bodyPr wrap="square">
            <a:spAutoFit/>
          </a:bodyPr>
          <a:lstStyle/>
          <a:p>
            <a:pPr lvl="0"/>
            <a:r>
              <a:rPr lang="zh-CN" altLang="zh-CN" b="1" dirty="0" smtClean="0">
                <a:solidFill>
                  <a:srgbClr val="FF0000"/>
                </a:solidFill>
              </a:rPr>
              <a:t>二</a:t>
            </a:r>
            <a:r>
              <a:rPr lang="zh-CN" altLang="zh-CN" b="1" dirty="0" smtClean="0">
                <a:solidFill>
                  <a:srgbClr val="FF0000"/>
                </a:solidFill>
              </a:rPr>
              <a:t>、岗位设置管理实施工作中需注意的事项</a:t>
            </a:r>
            <a:endParaRPr lang="zh-CN" altLang="en-US" b="1" dirty="0">
              <a:solidFill>
                <a:srgbClr val="FF0000"/>
              </a:solidFill>
              <a:latin typeface="楷体" panose="02010609060101010101" charset="-122"/>
              <a:ea typeface="楷体" panose="02010609060101010101" charset="-122"/>
            </a:endParaRPr>
          </a:p>
        </p:txBody>
      </p:sp>
    </p:spTree>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15" descr="校名副本.gif"/>
          <p:cNvPicPr>
            <a:picLocks noChangeAspect="1"/>
          </p:cNvPicPr>
          <p:nvPr/>
        </p:nvPicPr>
        <p:blipFill>
          <a:blip r:embed="rId1" cstate="print">
            <a:clrChange>
              <a:clrFrom>
                <a:srgbClr val="D8D8D8"/>
              </a:clrFrom>
              <a:clrTo>
                <a:srgbClr val="D8D8D8">
                  <a:alpha val="0"/>
                </a:srgbClr>
              </a:clrTo>
            </a:clrChange>
            <a:extLst>
              <a:ext uri="{28A0092B-C50C-407E-A947-70E740481C1C}">
                <a14:useLocalDpi xmlns:a14="http://schemas.microsoft.com/office/drawing/2010/main" val="0"/>
              </a:ext>
            </a:extLst>
          </a:blip>
          <a:srcRect/>
          <a:stretch>
            <a:fillRect/>
          </a:stretch>
        </p:blipFill>
        <p:spPr bwMode="auto">
          <a:xfrm>
            <a:off x="1042988" y="360363"/>
            <a:ext cx="1368425" cy="547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6" descr="hspace=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2425" y="336550"/>
            <a:ext cx="596900" cy="595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接连接符 5"/>
          <p:cNvCxnSpPr/>
          <p:nvPr/>
        </p:nvCxnSpPr>
        <p:spPr>
          <a:xfrm>
            <a:off x="43815" y="1129665"/>
            <a:ext cx="6622415" cy="635"/>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10247" name="Text Box 6"/>
          <p:cNvSpPr txBox="1">
            <a:spLocks noChangeArrowheads="1"/>
          </p:cNvSpPr>
          <p:nvPr/>
        </p:nvSpPr>
        <p:spPr bwMode="auto">
          <a:xfrm>
            <a:off x="43815" y="1129030"/>
            <a:ext cx="8820150" cy="3169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000" rIns="72000">
            <a:spAutoFit/>
          </a:bodyPr>
          <a:lstStyle>
            <a:lvl1pPr marL="215900" indent="-215900"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a:lnSpc>
                <a:spcPts val="4000"/>
              </a:lnSpc>
            </a:pPr>
            <a:r>
              <a:rPr lang="en-US" altLang="zh-CN" sz="2000" dirty="0" smtClean="0">
                <a:latin typeface="+mn-ea"/>
                <a:ea typeface="+mn-ea"/>
              </a:rPr>
              <a:t>     3</a:t>
            </a:r>
            <a:r>
              <a:rPr lang="en-US" altLang="zh-CN" sz="2000" dirty="0" smtClean="0">
                <a:latin typeface="+mn-ea"/>
                <a:ea typeface="+mn-ea"/>
              </a:rPr>
              <a:t>. </a:t>
            </a:r>
            <a:r>
              <a:rPr lang="zh-CN" altLang="zh-CN" sz="2000" dirty="0" smtClean="0">
                <a:latin typeface="+mn-ea"/>
                <a:ea typeface="+mn-ea"/>
              </a:rPr>
              <a:t>学校对附设专业技术岗位以及所属规模小、人数在</a:t>
            </a:r>
            <a:r>
              <a:rPr lang="en-US" altLang="zh-CN" sz="2000" dirty="0" smtClean="0">
                <a:latin typeface="+mn-ea"/>
                <a:ea typeface="+mn-ea"/>
              </a:rPr>
              <a:t>10</a:t>
            </a:r>
            <a:r>
              <a:rPr lang="zh-CN" altLang="zh-CN" sz="2000" dirty="0" smtClean="0">
                <a:latin typeface="+mn-ea"/>
                <a:ea typeface="+mn-ea"/>
              </a:rPr>
              <a:t>人以下的其他专技系列岗位（或较分散的单位），其岗位结构比例实行集中调控、集中管理。</a:t>
            </a:r>
            <a:endParaRPr lang="zh-CN" altLang="zh-CN" sz="2000" dirty="0" smtClean="0">
              <a:latin typeface="+mn-ea"/>
              <a:ea typeface="+mn-ea"/>
            </a:endParaRPr>
          </a:p>
          <a:p>
            <a:pPr marL="0">
              <a:lnSpc>
                <a:spcPts val="4000"/>
              </a:lnSpc>
            </a:pPr>
            <a:r>
              <a:rPr lang="en-US" altLang="zh-CN" sz="2000" dirty="0" smtClean="0">
                <a:latin typeface="+mn-ea"/>
                <a:ea typeface="+mn-ea"/>
              </a:rPr>
              <a:t>     4</a:t>
            </a:r>
            <a:r>
              <a:rPr lang="en-US" altLang="zh-CN" sz="2000" dirty="0" smtClean="0">
                <a:latin typeface="+mn-ea"/>
                <a:ea typeface="+mn-ea"/>
              </a:rPr>
              <a:t>. </a:t>
            </a:r>
            <a:r>
              <a:rPr lang="zh-CN" altLang="zh-CN" sz="2000" dirty="0" smtClean="0">
                <a:latin typeface="+mn-ea"/>
                <a:ea typeface="+mn-ea"/>
              </a:rPr>
              <a:t>岗位职级评定实行回避制度。岗位职级评定工作小组成员在办理岗位职级评定事项时，遇到本人或与本人有亲属关系者，应当回避。 </a:t>
            </a:r>
            <a:endParaRPr lang="zh-CN" altLang="zh-CN" sz="2000" dirty="0" smtClean="0">
              <a:latin typeface="+mn-ea"/>
              <a:ea typeface="+mn-ea"/>
            </a:endParaRPr>
          </a:p>
          <a:p>
            <a:pPr marL="0">
              <a:lnSpc>
                <a:spcPts val="4000"/>
              </a:lnSpc>
            </a:pPr>
            <a:r>
              <a:rPr lang="en-US" altLang="zh-CN" sz="2000" dirty="0" smtClean="0">
                <a:latin typeface="+mn-ea"/>
                <a:ea typeface="+mn-ea"/>
              </a:rPr>
              <a:t>     5. </a:t>
            </a:r>
            <a:r>
              <a:rPr lang="zh-CN" altLang="zh-CN" sz="2000" dirty="0" smtClean="0">
                <a:latin typeface="+mn-ea"/>
                <a:ea typeface="+mn-ea"/>
              </a:rPr>
              <a:t>教</a:t>
            </a:r>
            <a:r>
              <a:rPr lang="zh-CN" altLang="zh-CN" sz="2000" dirty="0" smtClean="0">
                <a:latin typeface="+mn-ea"/>
                <a:ea typeface="+mn-ea"/>
              </a:rPr>
              <a:t>职工在受处分期间不得晋升岗位职务和职级（特指不得申报比第三轮更高的岗位职务和职级</a:t>
            </a:r>
            <a:r>
              <a:rPr lang="zh-CN" altLang="zh-CN" sz="2000" dirty="0" smtClean="0">
                <a:latin typeface="+mn-ea"/>
                <a:ea typeface="+mn-ea"/>
              </a:rPr>
              <a:t>）</a:t>
            </a:r>
            <a:r>
              <a:rPr lang="zh-CN" altLang="en-US" sz="2000" dirty="0" smtClean="0">
                <a:latin typeface="+mn-ea"/>
                <a:ea typeface="+mn-ea"/>
              </a:rPr>
              <a:t>。</a:t>
            </a:r>
            <a:endParaRPr lang="en-US" altLang="zh-CN" sz="2800" b="1" dirty="0">
              <a:solidFill>
                <a:schemeClr val="tx2">
                  <a:lumMod val="50000"/>
                </a:schemeClr>
              </a:solidFill>
              <a:latin typeface="+mn-ea"/>
              <a:ea typeface="+mn-ea"/>
              <a:sym typeface="+mn-ea"/>
            </a:endParaRPr>
          </a:p>
        </p:txBody>
      </p:sp>
      <p:sp>
        <p:nvSpPr>
          <p:cNvPr id="7" name="文本框 99"/>
          <p:cNvSpPr txBox="1"/>
          <p:nvPr/>
        </p:nvSpPr>
        <p:spPr>
          <a:xfrm>
            <a:off x="3851920" y="697260"/>
            <a:ext cx="5012298" cy="369332"/>
          </a:xfrm>
          <a:prstGeom prst="rect">
            <a:avLst/>
          </a:prstGeom>
          <a:noFill/>
          <a:ln w="9525">
            <a:noFill/>
          </a:ln>
        </p:spPr>
        <p:txBody>
          <a:bodyPr wrap="square">
            <a:spAutoFit/>
          </a:bodyPr>
          <a:lstStyle/>
          <a:p>
            <a:pPr lvl="0"/>
            <a:r>
              <a:rPr lang="zh-CN" altLang="zh-CN" b="1" dirty="0" smtClean="0">
                <a:solidFill>
                  <a:srgbClr val="FF0000"/>
                </a:solidFill>
              </a:rPr>
              <a:t>二</a:t>
            </a:r>
            <a:r>
              <a:rPr lang="zh-CN" altLang="zh-CN" b="1" dirty="0" smtClean="0">
                <a:solidFill>
                  <a:srgbClr val="FF0000"/>
                </a:solidFill>
              </a:rPr>
              <a:t>、岗位设置管理实施工作中需注意的事项</a:t>
            </a:r>
            <a:endParaRPr lang="zh-CN" altLang="en-US" b="1" dirty="0">
              <a:solidFill>
                <a:srgbClr val="FF0000"/>
              </a:solidFill>
              <a:latin typeface="楷体" panose="02010609060101010101" charset="-122"/>
              <a:ea typeface="楷体" panose="02010609060101010101" charset="-122"/>
            </a:endParaRPr>
          </a:p>
        </p:txBody>
      </p:sp>
    </p:spTree>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Office 主题​​">
  <a:themeElements>
    <a:clrScheme name="自定义 14">
      <a:dk1>
        <a:sysClr val="windowText" lastClr="000000"/>
      </a:dk1>
      <a:lt1>
        <a:sysClr val="window" lastClr="FFFFFF"/>
      </a:lt1>
      <a:dk2>
        <a:srgbClr val="014C83"/>
      </a:dk2>
      <a:lt2>
        <a:srgbClr val="EEECE1"/>
      </a:lt2>
      <a:accent1>
        <a:srgbClr val="014C8D"/>
      </a:accent1>
      <a:accent2>
        <a:srgbClr val="012E57"/>
      </a:accent2>
      <a:accent3>
        <a:srgbClr val="24673E"/>
      </a:accent3>
      <a:accent4>
        <a:srgbClr val="3371A4"/>
      </a:accent4>
      <a:accent5>
        <a:srgbClr val="4BACC6"/>
      </a:accent5>
      <a:accent6>
        <a:srgbClr val="7FA6C7"/>
      </a:accent6>
      <a:hlink>
        <a:srgbClr val="0000FF"/>
      </a:hlink>
      <a:folHlink>
        <a:srgbClr val="CDDBE8"/>
      </a:folHlink>
    </a:clrScheme>
    <a:fontScheme name="自定义 1">
      <a:majorFont>
        <a:latin typeface="Impact"/>
        <a:ea typeface="微软雅黑"/>
        <a:cs typeface=""/>
      </a:majorFont>
      <a:minorFont>
        <a:latin typeface="Impact"/>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solidFill>
          <a:srgbClr val="014C8D"/>
        </a:solidFill>
        <a:ln>
          <a:solidFill>
            <a:srgbClr val="014C8D"/>
          </a:solidFill>
        </a:ln>
      </a:spPr>
      <a:bodyPr wrap="square" rtlCol="0">
        <a:spAutoFit/>
      </a:bodyPr>
      <a:lstStyle>
        <a:defPPr marL="342900" indent="-342900">
          <a:lnSpc>
            <a:spcPct val="200000"/>
          </a:lnSpc>
          <a:buFont typeface="Wingdings" panose="05000000000000000000" pitchFamily="2" charset="2"/>
          <a:buChar char="n"/>
          <a:defRPr sz="2400" b="1" dirty="0" smtClean="0">
            <a:solidFill>
              <a:srgbClr val="FFFF00"/>
            </a:solidFill>
            <a:latin typeface="+mn-ea"/>
            <a:ea typeface="+mn-ea"/>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5340</Words>
  <Application>WPS 演示</Application>
  <PresentationFormat>全屏显示(16:10)</PresentationFormat>
  <Paragraphs>172</Paragraphs>
  <Slides>23</Slides>
  <Notes>1</Notes>
  <HiddenSlides>0</HiddenSlides>
  <MMClips>0</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23</vt:i4>
      </vt:variant>
    </vt:vector>
  </HeadingPairs>
  <TitlesOfParts>
    <vt:vector size="45" baseType="lpstr">
      <vt:lpstr>Arial</vt:lpstr>
      <vt:lpstr>宋体</vt:lpstr>
      <vt:lpstr>Wingdings</vt:lpstr>
      <vt:lpstr>Franklin Gothic Medium</vt:lpstr>
      <vt:lpstr>微软雅黑</vt:lpstr>
      <vt:lpstr>Impact</vt:lpstr>
      <vt:lpstr>华文行楷</vt:lpstr>
      <vt:lpstr>Times New Roman</vt:lpstr>
      <vt:lpstr>方正黑体简体</vt:lpstr>
      <vt:lpstr>HelveticaNeueLT Pro 67 MdCn</vt:lpstr>
      <vt:lpstr>Hiragino Sans GB W3</vt:lpstr>
      <vt:lpstr>冬青黑体简体中文 W3</vt:lpstr>
      <vt:lpstr>Calibri</vt:lpstr>
      <vt:lpstr>楷体</vt:lpstr>
      <vt:lpstr>仿宋_GB2312</vt:lpstr>
      <vt:lpstr>Arial Unicode MS</vt:lpstr>
      <vt:lpstr>华文新魏</vt:lpstr>
      <vt:lpstr>仿宋</vt:lpstr>
      <vt:lpstr>黑体</vt:lpstr>
      <vt:lpstr>Segoe Print</vt:lpstr>
      <vt:lpstr>新宋体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ZZY</dc:creator>
  <cp:lastModifiedBy>匿名用户</cp:lastModifiedBy>
  <cp:revision>206</cp:revision>
  <dcterms:created xsi:type="dcterms:W3CDTF">2017-07-02T08:12:00Z</dcterms:created>
  <dcterms:modified xsi:type="dcterms:W3CDTF">2019-03-26T02:58:22Z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2052-11.1.0.8412</vt:lpwstr>
  </property>
</Properties>
</file>